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handoutMasterIdLst>
    <p:handoutMasterId r:id="rId124"/>
  </p:handoutMasterIdLst>
  <p:sldIdLst>
    <p:sldId id="256" r:id="rId2"/>
    <p:sldId id="334" r:id="rId3"/>
    <p:sldId id="472" r:id="rId4"/>
    <p:sldId id="335" r:id="rId5"/>
    <p:sldId id="365" r:id="rId6"/>
    <p:sldId id="366" r:id="rId7"/>
    <p:sldId id="367" r:id="rId8"/>
    <p:sldId id="368" r:id="rId9"/>
    <p:sldId id="369" r:id="rId10"/>
    <p:sldId id="473" r:id="rId11"/>
    <p:sldId id="336" r:id="rId12"/>
    <p:sldId id="370" r:id="rId13"/>
    <p:sldId id="371" r:id="rId14"/>
    <p:sldId id="474" r:id="rId15"/>
    <p:sldId id="372" r:id="rId16"/>
    <p:sldId id="373" r:id="rId17"/>
    <p:sldId id="375" r:id="rId18"/>
    <p:sldId id="374" r:id="rId19"/>
    <p:sldId id="376" r:id="rId20"/>
    <p:sldId id="377" r:id="rId21"/>
    <p:sldId id="408" r:id="rId22"/>
    <p:sldId id="409" r:id="rId23"/>
    <p:sldId id="410"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425" r:id="rId38"/>
    <p:sldId id="426" r:id="rId39"/>
    <p:sldId id="475" r:id="rId40"/>
    <p:sldId id="379" r:id="rId41"/>
    <p:sldId id="380" r:id="rId42"/>
    <p:sldId id="385" r:id="rId43"/>
    <p:sldId id="386" r:id="rId44"/>
    <p:sldId id="381" r:id="rId45"/>
    <p:sldId id="388" r:id="rId46"/>
    <p:sldId id="383" r:id="rId47"/>
    <p:sldId id="387" r:id="rId48"/>
    <p:sldId id="384" r:id="rId49"/>
    <p:sldId id="389" r:id="rId50"/>
    <p:sldId id="390" r:id="rId51"/>
    <p:sldId id="391" r:id="rId52"/>
    <p:sldId id="392" r:id="rId53"/>
    <p:sldId id="393" r:id="rId54"/>
    <p:sldId id="394" r:id="rId55"/>
    <p:sldId id="395" r:id="rId56"/>
    <p:sldId id="396" r:id="rId57"/>
    <p:sldId id="397" r:id="rId58"/>
    <p:sldId id="398" r:id="rId59"/>
    <p:sldId id="399" r:id="rId60"/>
    <p:sldId id="400" r:id="rId61"/>
    <p:sldId id="401" r:id="rId62"/>
    <p:sldId id="402" r:id="rId63"/>
    <p:sldId id="403" r:id="rId64"/>
    <p:sldId id="404" r:id="rId65"/>
    <p:sldId id="405" r:id="rId66"/>
    <p:sldId id="406" r:id="rId67"/>
    <p:sldId id="407" r:id="rId68"/>
    <p:sldId id="427" r:id="rId69"/>
    <p:sldId id="428" r:id="rId70"/>
    <p:sldId id="429" r:id="rId71"/>
    <p:sldId id="431" r:id="rId72"/>
    <p:sldId id="430" r:id="rId73"/>
    <p:sldId id="432" r:id="rId74"/>
    <p:sldId id="433" r:id="rId75"/>
    <p:sldId id="434" r:id="rId76"/>
    <p:sldId id="484" r:id="rId77"/>
    <p:sldId id="485" r:id="rId78"/>
    <p:sldId id="486" r:id="rId79"/>
    <p:sldId id="476" r:id="rId80"/>
    <p:sldId id="435" r:id="rId81"/>
    <p:sldId id="436" r:id="rId82"/>
    <p:sldId id="448" r:id="rId83"/>
    <p:sldId id="437" r:id="rId84"/>
    <p:sldId id="438" r:id="rId85"/>
    <p:sldId id="449" r:id="rId86"/>
    <p:sldId id="455" r:id="rId87"/>
    <p:sldId id="439" r:id="rId88"/>
    <p:sldId id="441" r:id="rId89"/>
    <p:sldId id="442" r:id="rId90"/>
    <p:sldId id="440" r:id="rId91"/>
    <p:sldId id="444" r:id="rId92"/>
    <p:sldId id="445" r:id="rId93"/>
    <p:sldId id="446" r:id="rId94"/>
    <p:sldId id="450" r:id="rId95"/>
    <p:sldId id="452" r:id="rId96"/>
    <p:sldId id="451" r:id="rId97"/>
    <p:sldId id="447" r:id="rId98"/>
    <p:sldId id="454" r:id="rId99"/>
    <p:sldId id="477" r:id="rId100"/>
    <p:sldId id="457" r:id="rId101"/>
    <p:sldId id="463" r:id="rId102"/>
    <p:sldId id="478" r:id="rId103"/>
    <p:sldId id="456" r:id="rId104"/>
    <p:sldId id="458" r:id="rId105"/>
    <p:sldId id="459" r:id="rId106"/>
    <p:sldId id="460" r:id="rId107"/>
    <p:sldId id="461" r:id="rId108"/>
    <p:sldId id="462" r:id="rId109"/>
    <p:sldId id="479" r:id="rId110"/>
    <p:sldId id="464" r:id="rId111"/>
    <p:sldId id="465" r:id="rId112"/>
    <p:sldId id="480" r:id="rId113"/>
    <p:sldId id="466" r:id="rId114"/>
    <p:sldId id="481" r:id="rId115"/>
    <p:sldId id="467" r:id="rId116"/>
    <p:sldId id="482" r:id="rId117"/>
    <p:sldId id="468" r:id="rId118"/>
    <p:sldId id="469" r:id="rId119"/>
    <p:sldId id="470" r:id="rId120"/>
    <p:sldId id="471" r:id="rId121"/>
    <p:sldId id="483" r:id="rId122"/>
  </p:sldIdLst>
  <p:sldSz cx="12188825" cy="6858000"/>
  <p:notesSz cx="10234613" cy="70993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236" userDrawn="1">
          <p15:clr>
            <a:srgbClr val="A4A3A4"/>
          </p15:clr>
        </p15:guide>
        <p15:guide id="2" pos="32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86" autoAdjust="0"/>
    <p:restoredTop sz="94660"/>
  </p:normalViewPr>
  <p:slideViewPr>
    <p:cSldViewPr showGuides="1">
      <p:cViewPr varScale="1">
        <p:scale>
          <a:sx n="68" d="100"/>
          <a:sy n="68" d="100"/>
        </p:scale>
        <p:origin x="480" y="7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7" d="100"/>
          <a:sy n="67" d="100"/>
        </p:scale>
        <p:origin x="1818" y="54"/>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4434999" cy="354965"/>
          </a:xfrm>
          <a:prstGeom prst="rect">
            <a:avLst/>
          </a:prstGeom>
        </p:spPr>
        <p:txBody>
          <a:bodyPr vert="horz" lIns="99048" tIns="49524" rIns="99048" bIns="49524" rtlCol="0"/>
          <a:lstStyle>
            <a:lvl1pPr algn="l">
              <a:defRPr sz="1300"/>
            </a:lvl1pPr>
          </a:lstStyle>
          <a:p>
            <a:pPr rtl="0"/>
            <a:endParaRPr lang="pt-BR" dirty="0"/>
          </a:p>
        </p:txBody>
      </p:sp>
      <p:sp>
        <p:nvSpPr>
          <p:cNvPr id="3" name="Espaço reservado para data 2"/>
          <p:cNvSpPr>
            <a:spLocks noGrp="1"/>
          </p:cNvSpPr>
          <p:nvPr>
            <p:ph type="dt" sz="quarter" idx="1"/>
          </p:nvPr>
        </p:nvSpPr>
        <p:spPr>
          <a:xfrm>
            <a:off x="5797246" y="0"/>
            <a:ext cx="4434999" cy="354965"/>
          </a:xfrm>
          <a:prstGeom prst="rect">
            <a:avLst/>
          </a:prstGeom>
        </p:spPr>
        <p:txBody>
          <a:bodyPr vert="horz" lIns="99048" tIns="49524" rIns="99048" bIns="49524" rtlCol="0"/>
          <a:lstStyle>
            <a:lvl1pPr algn="r">
              <a:defRPr sz="1300"/>
            </a:lvl1pPr>
          </a:lstStyle>
          <a:p>
            <a:pPr rtl="0"/>
            <a:fld id="{70981B7D-53F6-4039-A8FA-44779F95F4C7}" type="datetime1">
              <a:rPr lang="pt-BR" smtClean="0"/>
              <a:t>19/02/2020</a:t>
            </a:fld>
            <a:endParaRPr lang="pt-BR" dirty="0"/>
          </a:p>
        </p:txBody>
      </p:sp>
      <p:sp>
        <p:nvSpPr>
          <p:cNvPr id="4" name="Espaço reservado para rodapé 3"/>
          <p:cNvSpPr>
            <a:spLocks noGrp="1"/>
          </p:cNvSpPr>
          <p:nvPr>
            <p:ph type="ftr" sz="quarter" idx="2"/>
          </p:nvPr>
        </p:nvSpPr>
        <p:spPr>
          <a:xfrm>
            <a:off x="0" y="6743103"/>
            <a:ext cx="4434999" cy="354965"/>
          </a:xfrm>
          <a:prstGeom prst="rect">
            <a:avLst/>
          </a:prstGeom>
        </p:spPr>
        <p:txBody>
          <a:bodyPr vert="horz" lIns="99048" tIns="49524" rIns="99048" bIns="49524" rtlCol="0" anchor="b"/>
          <a:lstStyle>
            <a:lvl1pPr algn="l">
              <a:defRPr sz="1300"/>
            </a:lvl1pPr>
          </a:lstStyle>
          <a:p>
            <a:pPr rtl="0"/>
            <a:endParaRPr lang="pt-BR" dirty="0"/>
          </a:p>
        </p:txBody>
      </p:sp>
      <p:sp>
        <p:nvSpPr>
          <p:cNvPr id="5" name="Espaço reservado para o número do slide 4"/>
          <p:cNvSpPr>
            <a:spLocks noGrp="1"/>
          </p:cNvSpPr>
          <p:nvPr>
            <p:ph type="sldNum" sz="quarter" idx="3"/>
          </p:nvPr>
        </p:nvSpPr>
        <p:spPr>
          <a:xfrm>
            <a:off x="5797246" y="6743103"/>
            <a:ext cx="4434999" cy="354965"/>
          </a:xfrm>
          <a:prstGeom prst="rect">
            <a:avLst/>
          </a:prstGeom>
        </p:spPr>
        <p:txBody>
          <a:bodyPr vert="horz" lIns="99048" tIns="49524" rIns="99048" bIns="49524" rtlCol="0" anchor="b"/>
          <a:lstStyle>
            <a:lvl1pPr algn="r">
              <a:defRPr sz="1300"/>
            </a:lvl1pPr>
          </a:lstStyle>
          <a:p>
            <a:pPr rtl="0"/>
            <a:fld id="{04360E59-1627-4404-ACC5-51C744AB0F27}" type="slidenum">
              <a:rPr lang="pt-BR" smtClean="0"/>
              <a:t>‹nº›</a:t>
            </a:fld>
            <a:endParaRPr lang="pt-BR"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4434999" cy="354965"/>
          </a:xfrm>
          <a:prstGeom prst="rect">
            <a:avLst/>
          </a:prstGeom>
        </p:spPr>
        <p:txBody>
          <a:bodyPr vert="horz" lIns="99048" tIns="49524" rIns="99048" bIns="49524" rtlCol="0"/>
          <a:lstStyle>
            <a:lvl1pPr algn="l">
              <a:defRPr sz="1300">
                <a:solidFill>
                  <a:schemeClr val="tx1"/>
                </a:solidFill>
              </a:defRPr>
            </a:lvl1pPr>
          </a:lstStyle>
          <a:p>
            <a:pPr rtl="0"/>
            <a:endParaRPr lang="pt-BR" noProof="0" dirty="0"/>
          </a:p>
        </p:txBody>
      </p:sp>
      <p:sp>
        <p:nvSpPr>
          <p:cNvPr id="3" name="Espaço reservado para data 2"/>
          <p:cNvSpPr>
            <a:spLocks noGrp="1"/>
          </p:cNvSpPr>
          <p:nvPr>
            <p:ph type="dt" idx="1"/>
          </p:nvPr>
        </p:nvSpPr>
        <p:spPr>
          <a:xfrm>
            <a:off x="5797246" y="0"/>
            <a:ext cx="4434999" cy="354965"/>
          </a:xfrm>
          <a:prstGeom prst="rect">
            <a:avLst/>
          </a:prstGeom>
        </p:spPr>
        <p:txBody>
          <a:bodyPr vert="horz" lIns="99048" tIns="49524" rIns="99048" bIns="49524" rtlCol="0"/>
          <a:lstStyle>
            <a:lvl1pPr algn="r">
              <a:defRPr sz="1300">
                <a:solidFill>
                  <a:schemeClr val="tx1"/>
                </a:solidFill>
              </a:defRPr>
            </a:lvl1pPr>
          </a:lstStyle>
          <a:p>
            <a:pPr rtl="0"/>
            <a:fld id="{FD1732DB-6DE7-4ED0-8D58-5BB99683AAF5}" type="datetime1">
              <a:rPr lang="pt-BR" noProof="0" smtClean="0"/>
              <a:t>19/02/2020</a:t>
            </a:fld>
            <a:endParaRPr lang="pt-BR" noProof="0" dirty="0"/>
          </a:p>
        </p:txBody>
      </p:sp>
      <p:sp>
        <p:nvSpPr>
          <p:cNvPr id="4" name="Espaço reservado para a imagem do slide 3"/>
          <p:cNvSpPr>
            <a:spLocks noGrp="1" noRot="1" noChangeAspect="1"/>
          </p:cNvSpPr>
          <p:nvPr>
            <p:ph type="sldImg" idx="2"/>
          </p:nvPr>
        </p:nvSpPr>
        <p:spPr>
          <a:xfrm>
            <a:off x="2751138" y="531813"/>
            <a:ext cx="4732337" cy="2662237"/>
          </a:xfrm>
          <a:prstGeom prst="rect">
            <a:avLst/>
          </a:prstGeom>
          <a:noFill/>
          <a:ln w="12700">
            <a:solidFill>
              <a:prstClr val="black"/>
            </a:solidFill>
          </a:ln>
        </p:spPr>
        <p:txBody>
          <a:bodyPr vert="horz" lIns="99048" tIns="49524" rIns="99048" bIns="49524" rtlCol="0" anchor="ctr"/>
          <a:lstStyle/>
          <a:p>
            <a:pPr rtl="0"/>
            <a:endParaRPr lang="pt-BR" noProof="0" dirty="0"/>
          </a:p>
        </p:txBody>
      </p:sp>
      <p:sp>
        <p:nvSpPr>
          <p:cNvPr id="5" name="Espaço reservado para notas 4"/>
          <p:cNvSpPr>
            <a:spLocks noGrp="1"/>
          </p:cNvSpPr>
          <p:nvPr>
            <p:ph type="body" sz="quarter" idx="3"/>
          </p:nvPr>
        </p:nvSpPr>
        <p:spPr>
          <a:xfrm>
            <a:off x="1023462" y="3372168"/>
            <a:ext cx="8187690" cy="3194685"/>
          </a:xfrm>
          <a:prstGeom prst="rect">
            <a:avLst/>
          </a:prstGeom>
        </p:spPr>
        <p:txBody>
          <a:bodyPr vert="horz" lIns="99048" tIns="49524" rIns="99048" bIns="49524" rtlCol="0"/>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6743103"/>
            <a:ext cx="4434999" cy="354965"/>
          </a:xfrm>
          <a:prstGeom prst="rect">
            <a:avLst/>
          </a:prstGeom>
        </p:spPr>
        <p:txBody>
          <a:bodyPr vert="horz" lIns="99048" tIns="49524" rIns="99048" bIns="49524" rtlCol="0" anchor="b"/>
          <a:lstStyle>
            <a:lvl1pPr algn="l">
              <a:defRPr sz="1300">
                <a:solidFill>
                  <a:schemeClr val="tx1"/>
                </a:solidFill>
              </a:defRPr>
            </a:lvl1pPr>
          </a:lstStyle>
          <a:p>
            <a:pPr rtl="0"/>
            <a:endParaRPr lang="pt-BR" noProof="0" dirty="0"/>
          </a:p>
        </p:txBody>
      </p:sp>
      <p:sp>
        <p:nvSpPr>
          <p:cNvPr id="7" name="Espaço reservado para o número do Slide 6"/>
          <p:cNvSpPr>
            <a:spLocks noGrp="1"/>
          </p:cNvSpPr>
          <p:nvPr>
            <p:ph type="sldNum" sz="quarter" idx="5"/>
          </p:nvPr>
        </p:nvSpPr>
        <p:spPr>
          <a:xfrm>
            <a:off x="5797246" y="6743103"/>
            <a:ext cx="4434999" cy="354965"/>
          </a:xfrm>
          <a:prstGeom prst="rect">
            <a:avLst/>
          </a:prstGeom>
        </p:spPr>
        <p:txBody>
          <a:bodyPr vert="horz" lIns="99048" tIns="49524" rIns="99048" bIns="49524" rtlCol="0" anchor="b"/>
          <a:lstStyle>
            <a:lvl1pPr algn="r">
              <a:defRPr sz="1300">
                <a:solidFill>
                  <a:schemeClr val="tx1"/>
                </a:solidFill>
              </a:defRPr>
            </a:lvl1pPr>
          </a:lstStyle>
          <a:p>
            <a:pPr rtl="0"/>
            <a:fld id="{841221E5-7225-48EB-A4EE-420E7BFCF705}" type="slidenum">
              <a:rPr lang="pt-BR" noProof="0" smtClean="0"/>
              <a:pPr rtl="0"/>
              <a:t>‹nº›</a:t>
            </a:fld>
            <a:endParaRPr lang="pt-BR"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841221E5-7225-48EB-A4EE-420E7BFCF705}" type="slidenum">
              <a:rPr lang="pt-BR" noProof="0" smtClean="0"/>
              <a:pPr rtl="0"/>
              <a:t>1</a:t>
            </a:fld>
            <a:endParaRPr lang="pt-BR" noProof="0" dirty="0"/>
          </a:p>
        </p:txBody>
      </p:sp>
    </p:spTree>
    <p:extLst>
      <p:ext uri="{BB962C8B-B14F-4D97-AF65-F5344CB8AC3E}">
        <p14:creationId xmlns:p14="http://schemas.microsoft.com/office/powerpoint/2010/main" val="1434114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8" name="Retâ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9" name="Retâ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0" name="Retâ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1" name="Retâ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2" name="Retâ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13" name="Conector re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â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r>
              <a:rPr lang="pt-BR" sz="2800" b="1" i="0" noProof="0" dirty="0">
                <a:solidFill>
                  <a:schemeClr val="accent1">
                    <a:lumMod val="40000"/>
                    <a:lumOff val="60000"/>
                  </a:schemeClr>
                </a:solidFill>
                <a:latin typeface="Calibri" panose="020F0502020204030204" pitchFamily="34" charset="0"/>
                <a:cs typeface="Calibri" panose="020F0502020204030204" pitchFamily="34" charset="0"/>
              </a:rPr>
              <a:t>AW2</a:t>
            </a:r>
          </a:p>
        </p:txBody>
      </p:sp>
      <p:cxnSp>
        <p:nvCxnSpPr>
          <p:cNvPr id="15" name="Conector re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pt-BR" noProof="0"/>
              <a:t>Clique para editar o título Mestre</a:t>
            </a:r>
            <a:endParaRPr lang="pt-BR"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do subtítulo Mestre</a:t>
            </a:r>
            <a:endParaRPr lang="pt-BR" noProof="0" dirty="0"/>
          </a:p>
        </p:txBody>
      </p:sp>
      <p:sp>
        <p:nvSpPr>
          <p:cNvPr id="4" name="Espaço reservado para data 3"/>
          <p:cNvSpPr>
            <a:spLocks noGrp="1"/>
          </p:cNvSpPr>
          <p:nvPr>
            <p:ph type="dt" sz="half" idx="10"/>
          </p:nvPr>
        </p:nvSpPr>
        <p:spPr/>
        <p:txBody>
          <a:bodyPr rtlCol="0"/>
          <a:lstStyle>
            <a:lvl1pPr>
              <a:defRPr baseline="0">
                <a:solidFill>
                  <a:schemeClr val="tx2"/>
                </a:solidFill>
              </a:defRPr>
            </a:lvl1pPr>
          </a:lstStyle>
          <a:p>
            <a:pPr rtl="0"/>
            <a:fld id="{AEFE8A07-BE7E-486B-BB6D-37077AACAD92}" type="datetime1">
              <a:rPr lang="pt-BR" noProof="0" smtClean="0"/>
              <a:t>19/02/2020</a:t>
            </a:fld>
            <a:endParaRPr lang="pt-BR" noProof="0" dirty="0"/>
          </a:p>
        </p:txBody>
      </p:sp>
      <p:sp>
        <p:nvSpPr>
          <p:cNvPr id="5" name="Espaço reservado para rodapé 4"/>
          <p:cNvSpPr>
            <a:spLocks noGrp="1"/>
          </p:cNvSpPr>
          <p:nvPr>
            <p:ph type="ftr" sz="quarter" idx="11"/>
          </p:nvPr>
        </p:nvSpPr>
        <p:spPr/>
        <p:txBody>
          <a:bodyPr rtlCol="0"/>
          <a:lstStyle>
            <a:lvl1pPr>
              <a:defRPr baseline="0">
                <a:solidFill>
                  <a:schemeClr val="tx2"/>
                </a:solidFill>
              </a:defRPr>
            </a:lvl1pPr>
          </a:lstStyle>
          <a:p>
            <a:pPr rtl="0"/>
            <a:r>
              <a:rPr lang="pt-BR" noProof="0" dirty="0"/>
              <a:t>Adicionar um rodapé</a:t>
            </a:r>
          </a:p>
        </p:txBody>
      </p:sp>
      <p:sp>
        <p:nvSpPr>
          <p:cNvPr id="6" name="Espaço reservado para o número do slide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dirty="0"/>
          </a:p>
        </p:txBody>
      </p:sp>
      <p:pic>
        <p:nvPicPr>
          <p:cNvPr id="1026" name="Picture 2" descr="Resultado de imagem para instituto federal são joão">
            <a:extLst>
              <a:ext uri="{FF2B5EF4-FFF2-40B4-BE49-F238E27FC236}">
                <a16:creationId xmlns:a16="http://schemas.microsoft.com/office/drawing/2014/main" id="{484A2AAB-B7A1-4B02-AF43-10BAF8D0FC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45940" y="0"/>
            <a:ext cx="3038475" cy="150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lvl1pPr>
              <a:defRPr sz="4000"/>
            </a:lvl1pPr>
          </a:lstStyle>
          <a:p>
            <a:pPr rtl="0"/>
            <a:r>
              <a:rPr lang="pt-BR" noProof="0" dirty="0"/>
              <a:t>Clique para editar o título Mestre</a:t>
            </a:r>
          </a:p>
        </p:txBody>
      </p:sp>
      <p:sp>
        <p:nvSpPr>
          <p:cNvPr id="3" name="Espaço reservado para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1459BB7D-2155-48F5-AD4A-A4A3EC901849}" type="datetime1">
              <a:rPr lang="pt-BR" noProof="0" smtClean="0"/>
              <a:t>19/02/2020</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8" name="Retâ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9" name="Retâ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0" name="Retâ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cxnSp>
        <p:nvCxnSpPr>
          <p:cNvPr id="11" name="Conector re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pt-BR" noProof="0" dirty="0"/>
          </a:p>
        </p:txBody>
      </p:sp>
      <p:cxnSp>
        <p:nvCxnSpPr>
          <p:cNvPr id="14" name="Conector re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normAutofit/>
          </a:bodyPr>
          <a:lstStyle>
            <a:lvl1pPr>
              <a:defRPr sz="4000"/>
            </a:lvl1pPr>
          </a:lstStyle>
          <a:p>
            <a:pPr rtl="0"/>
            <a:r>
              <a:rPr lang="pt-BR" noProof="0" dirty="0"/>
              <a:t>Clique para editar o título Mestre</a:t>
            </a:r>
          </a:p>
        </p:txBody>
      </p:sp>
      <p:sp>
        <p:nvSpPr>
          <p:cNvPr id="3" name="Espaço reservado para texto vertical 2"/>
          <p:cNvSpPr>
            <a:spLocks noGrp="1"/>
          </p:cNvSpPr>
          <p:nvPr>
            <p:ph type="body" orient="vert" idx="1"/>
          </p:nvPr>
        </p:nvSpPr>
        <p:spPr>
          <a:xfrm>
            <a:off x="1598613" y="685800"/>
            <a:ext cx="7848599" cy="5486400"/>
          </a:xfrm>
        </p:spPr>
        <p:txBody>
          <a:bodyPr vert="eaVert"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data 3"/>
          <p:cNvSpPr>
            <a:spLocks noGrp="1"/>
          </p:cNvSpPr>
          <p:nvPr>
            <p:ph type="dt" sz="half" idx="10"/>
          </p:nvPr>
        </p:nvSpPr>
        <p:spPr/>
        <p:txBody>
          <a:bodyPr rtlCol="0"/>
          <a:lstStyle/>
          <a:p>
            <a:pPr rtl="0"/>
            <a:fld id="{EF61E51A-BD37-4956-ABA8-D4D5FB5F24C2}" type="datetime1">
              <a:rPr lang="pt-BR" noProof="0" smtClean="0"/>
              <a:t>19/02/2020</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0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sp>
        <p:nvSpPr>
          <p:cNvPr id="7" name="Retângulo 6"/>
          <p:cNvSpPr/>
          <p:nvPr userDrawn="1"/>
        </p:nvSpPr>
        <p:spPr>
          <a:xfrm rot="16200000">
            <a:off x="5561410" y="532913"/>
            <a:ext cx="1984694" cy="1051316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p:cNvSpPr/>
          <p:nvPr userDrawn="1"/>
        </p:nvSpPr>
        <p:spPr>
          <a:xfrm rot="16200000">
            <a:off x="6360087" y="-697810"/>
            <a:ext cx="387338" cy="1051316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Resultado de imagem para instituto federal são joão">
            <a:extLst>
              <a:ext uri="{FF2B5EF4-FFF2-40B4-BE49-F238E27FC236}">
                <a16:creationId xmlns:a16="http://schemas.microsoft.com/office/drawing/2014/main" id="{484A2AAB-B7A1-4B02-AF43-10BAF8D0FC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30116" y="1268760"/>
            <a:ext cx="6048672" cy="299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49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1593436" y="177801"/>
            <a:ext cx="9782801" cy="802928"/>
          </a:xfrm>
        </p:spPr>
        <p:txBody>
          <a:bodyPr rtlCol="0">
            <a:normAutofit/>
          </a:bodyPr>
          <a:lstStyle>
            <a:lvl1pPr>
              <a:defRPr sz="4000"/>
            </a:lvl1pPr>
          </a:lstStyle>
          <a:p>
            <a:pPr rtl="0"/>
            <a:r>
              <a:rPr lang="pt-BR" noProof="0" dirty="0"/>
              <a:t>Clique para editar o título Mestre</a:t>
            </a:r>
          </a:p>
        </p:txBody>
      </p:sp>
      <p:sp>
        <p:nvSpPr>
          <p:cNvPr id="3" name="Espaço reservado para conteúdo 2"/>
          <p:cNvSpPr>
            <a:spLocks noGrp="1"/>
          </p:cNvSpPr>
          <p:nvPr>
            <p:ph idx="1"/>
          </p:nvPr>
        </p:nvSpPr>
        <p:spPr>
          <a:xfrm>
            <a:off x="1593436" y="1268760"/>
            <a:ext cx="9782801" cy="5400600"/>
          </a:xfrm>
        </p:spPr>
        <p:txBody>
          <a:bodyPr rtlCol="0">
            <a:normAutofit/>
          </a:bodyPr>
          <a:lstStyle>
            <a:lvl1pPr>
              <a:defRPr sz="3600"/>
            </a:lvl1pPr>
            <a:lvl2pPr>
              <a:defRPr sz="3200"/>
            </a:lvl2pPr>
            <a:lvl3pPr>
              <a:defRPr sz="2800"/>
            </a:lvl3pPr>
            <a:lvl4pPr>
              <a:defRPr sz="2400"/>
            </a:lvl4pPr>
            <a:lvl5pPr>
              <a:defRPr sz="2400"/>
            </a:lvl5pPr>
            <a:lvl6pPr>
              <a:defRPr/>
            </a:lvl6pPr>
            <a:lvl7pPr>
              <a:defRPr/>
            </a:lvl7pPr>
            <a:lvl8pPr>
              <a:defRPr/>
            </a:lvl8pPr>
            <a:lvl9pPr>
              <a:defRPr/>
            </a:lvl9p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10"/>
          </p:nvPr>
        </p:nvSpPr>
        <p:spPr/>
        <p:txBody>
          <a:bodyPr rtlCol="0"/>
          <a:lstStyle/>
          <a:p>
            <a:pPr rtl="0"/>
            <a:fld id="{3E5486B6-A73D-4B8F-83D6-D9AC60E0479B}" type="datetime1">
              <a:rPr lang="pt-BR" noProof="0" smtClean="0"/>
              <a:t>19/02/2020</a:t>
            </a:fld>
            <a:endParaRPr lang="pt-BR" noProof="0" dirty="0"/>
          </a:p>
        </p:txBody>
      </p:sp>
      <p:sp>
        <p:nvSpPr>
          <p:cNvPr id="5" name="Espaço reservado para rodapé 4"/>
          <p:cNvSpPr>
            <a:spLocks noGrp="1"/>
          </p:cNvSpPr>
          <p:nvPr>
            <p:ph type="ftr" sz="quarter" idx="11"/>
          </p:nvPr>
        </p:nvSpPr>
        <p:spPr/>
        <p:txBody>
          <a:bodyPr rtlCol="0"/>
          <a:lstStyle/>
          <a:p>
            <a:pPr rtl="0"/>
            <a:r>
              <a:rPr lang="pt-BR" noProof="0" dirty="0"/>
              <a:t>Adicionar um rodapé</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19" name="Retâ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0" name="Retâ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4" name="Retâ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1" name="Retângu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22" name="Conector re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ângulo 15"/>
          <p:cNvSpPr/>
          <p:nvPr userDrawn="1"/>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r>
              <a:rPr lang="pt-BR" sz="2800" b="1" noProof="0" dirty="0">
                <a:solidFill>
                  <a:schemeClr val="accent1">
                    <a:lumMod val="40000"/>
                    <a:lumOff val="60000"/>
                  </a:schemeClr>
                </a:solidFill>
                <a:latin typeface="Calibri" panose="020F0502020204030204" pitchFamily="34" charset="0"/>
                <a:cs typeface="Calibri" panose="020F0502020204030204" pitchFamily="34" charset="0"/>
              </a:rPr>
              <a:t>AW2</a:t>
            </a:r>
            <a:endParaRPr lang="pt-BR" sz="2400" b="1" noProof="0" dirty="0">
              <a:solidFill>
                <a:schemeClr val="accent1">
                  <a:lumMod val="40000"/>
                  <a:lumOff val="60000"/>
                </a:schemeClr>
              </a:solidFill>
              <a:latin typeface="Calibri" panose="020F0502020204030204" pitchFamily="34" charset="0"/>
              <a:cs typeface="Calibri" panose="020F0502020204030204" pitchFamily="34" charset="0"/>
            </a:endParaRPr>
          </a:p>
        </p:txBody>
      </p:sp>
      <p:cxnSp>
        <p:nvCxnSpPr>
          <p:cNvPr id="23" name="Conector re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â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7" name="Retâ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8" name="Retâ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29" name="Retâ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30" name="Retâ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31" name="Conector re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â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cxnSp>
        <p:nvCxnSpPr>
          <p:cNvPr id="33" name="Conector re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pt-BR" noProof="0"/>
              <a:t>Clique para editar o título Mestre</a:t>
            </a:r>
            <a:endParaRPr lang="pt-BR" noProof="0" dirty="0"/>
          </a:p>
        </p:txBody>
      </p:sp>
      <p:sp>
        <p:nvSpPr>
          <p:cNvPr id="3" name="Espaço reservado para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lvl1pPr>
              <a:defRPr baseline="0">
                <a:solidFill>
                  <a:schemeClr val="tx2"/>
                </a:solidFill>
              </a:defRPr>
            </a:lvl1pPr>
          </a:lstStyle>
          <a:p>
            <a:pPr rtl="0"/>
            <a:fld id="{EBBB5E5B-F3F8-4810-8BA6-9A32C99FBA53}" type="datetime1">
              <a:rPr lang="pt-BR" noProof="0" smtClean="0"/>
              <a:t>19/02/2020</a:t>
            </a:fld>
            <a:endParaRPr lang="pt-BR" noProof="0" dirty="0"/>
          </a:p>
        </p:txBody>
      </p:sp>
      <p:sp>
        <p:nvSpPr>
          <p:cNvPr id="5" name="Espaço reservado para rodapé 4"/>
          <p:cNvSpPr>
            <a:spLocks noGrp="1"/>
          </p:cNvSpPr>
          <p:nvPr>
            <p:ph type="ftr" sz="quarter" idx="11"/>
          </p:nvPr>
        </p:nvSpPr>
        <p:spPr/>
        <p:txBody>
          <a:bodyPr rtlCol="0"/>
          <a:lstStyle>
            <a:lvl1pPr>
              <a:defRPr baseline="0">
                <a:solidFill>
                  <a:schemeClr val="tx2"/>
                </a:solidFill>
              </a:defRPr>
            </a:lvl1pPr>
          </a:lstStyle>
          <a:p>
            <a:pPr rtl="0"/>
            <a:r>
              <a:rPr lang="pt-BR" noProof="0" dirty="0"/>
              <a:t>Adicionar um rodapé</a:t>
            </a:r>
          </a:p>
        </p:txBody>
      </p:sp>
      <p:sp>
        <p:nvSpPr>
          <p:cNvPr id="6" name="Espaço reservado para o número do slide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1593436" y="1196752"/>
            <a:ext cx="4814586" cy="4975448"/>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conteúdo 3"/>
          <p:cNvSpPr>
            <a:spLocks noGrp="1"/>
          </p:cNvSpPr>
          <p:nvPr>
            <p:ph sz="half" idx="2"/>
          </p:nvPr>
        </p:nvSpPr>
        <p:spPr>
          <a:xfrm>
            <a:off x="6561651" y="1196752"/>
            <a:ext cx="4814586" cy="4975448"/>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data 4"/>
          <p:cNvSpPr>
            <a:spLocks noGrp="1"/>
          </p:cNvSpPr>
          <p:nvPr>
            <p:ph type="dt" sz="half" idx="10"/>
          </p:nvPr>
        </p:nvSpPr>
        <p:spPr/>
        <p:txBody>
          <a:bodyPr rtlCol="0"/>
          <a:lstStyle/>
          <a:p>
            <a:pPr rtl="0"/>
            <a:fld id="{BF8325B8-6816-4ECB-949F-F9D65FA27766}" type="datetime1">
              <a:rPr lang="pt-BR" noProof="0" smtClean="0"/>
              <a:t>19/02/2020</a:t>
            </a:fld>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7" name="Espaço reservado para o número do slide 6"/>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
        <p:nvSpPr>
          <p:cNvPr id="8" name="Título 1">
            <a:extLst>
              <a:ext uri="{FF2B5EF4-FFF2-40B4-BE49-F238E27FC236}">
                <a16:creationId xmlns:a16="http://schemas.microsoft.com/office/drawing/2014/main" id="{7FA57070-D6A8-4744-9D1C-06A3DA9258F6}"/>
              </a:ext>
            </a:extLst>
          </p:cNvPr>
          <p:cNvSpPr>
            <a:spLocks noGrp="1"/>
          </p:cNvSpPr>
          <p:nvPr>
            <p:ph type="title"/>
          </p:nvPr>
        </p:nvSpPr>
        <p:spPr>
          <a:xfrm>
            <a:off x="1593436" y="177801"/>
            <a:ext cx="9782801" cy="802928"/>
          </a:xfrm>
        </p:spPr>
        <p:txBody>
          <a:bodyPr rtlCol="0">
            <a:normAutofit/>
          </a:bodyPr>
          <a:lstStyle>
            <a:lvl1pPr>
              <a:defRPr sz="4000"/>
            </a:lvl1pPr>
          </a:lstStyle>
          <a:p>
            <a:pPr rtl="0"/>
            <a:r>
              <a:rPr lang="pt-BR" noProof="0" dirty="0"/>
              <a:t>Clique para editar o título Mestre</a:t>
            </a: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a:bodyPr>
          <a:lstStyle>
            <a:lvl1pPr>
              <a:defRPr sz="4000"/>
            </a:lvl1pPr>
          </a:lstStyle>
          <a:p>
            <a:pPr rtl="0"/>
            <a:r>
              <a:rPr lang="pt-BR" noProof="0" dirty="0"/>
              <a:t>Clique para editar o título Mestre</a:t>
            </a:r>
          </a:p>
        </p:txBody>
      </p:sp>
      <p:sp>
        <p:nvSpPr>
          <p:cNvPr id="3" name="Espaço reservado para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4" name="Espaço reservado para conteú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5" name="Espaço reservado para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6" name="Espaço reservado para conteú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7" name="Espaço reservado para data 6"/>
          <p:cNvSpPr>
            <a:spLocks noGrp="1"/>
          </p:cNvSpPr>
          <p:nvPr>
            <p:ph type="dt" sz="half" idx="10"/>
          </p:nvPr>
        </p:nvSpPr>
        <p:spPr/>
        <p:txBody>
          <a:bodyPr rtlCol="0"/>
          <a:lstStyle/>
          <a:p>
            <a:pPr rtl="0"/>
            <a:fld id="{159AD37B-9B4E-40B8-B2FD-963F90BA8EF4}" type="datetime1">
              <a:rPr lang="pt-BR" noProof="0" smtClean="0"/>
              <a:t>19/02/2020</a:t>
            </a:fld>
            <a:endParaRPr lang="pt-BR" noProof="0" dirty="0"/>
          </a:p>
        </p:txBody>
      </p:sp>
      <p:sp>
        <p:nvSpPr>
          <p:cNvPr id="8" name="Espaço reservado para rodapé 7"/>
          <p:cNvSpPr>
            <a:spLocks noGrp="1"/>
          </p:cNvSpPr>
          <p:nvPr>
            <p:ph type="ftr" sz="quarter" idx="11"/>
          </p:nvPr>
        </p:nvSpPr>
        <p:spPr/>
        <p:txBody>
          <a:bodyPr rtlCol="0"/>
          <a:lstStyle/>
          <a:p>
            <a:pPr rtl="0"/>
            <a:r>
              <a:rPr lang="pt-BR" noProof="0" dirty="0"/>
              <a:t>Adicionar um rodapé</a:t>
            </a:r>
          </a:p>
        </p:txBody>
      </p:sp>
      <p:sp>
        <p:nvSpPr>
          <p:cNvPr id="9" name="Espaço reservado para o número do slide 8"/>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rtlCol="0"/>
          <a:lstStyle/>
          <a:p>
            <a:pPr rtl="0"/>
            <a:fld id="{49666B81-3F0F-4225-B123-405B9F5CEABA}" type="datetime1">
              <a:rPr lang="pt-BR" noProof="0" smtClean="0"/>
              <a:t>19/02/2020</a:t>
            </a:fld>
            <a:endParaRPr lang="pt-BR" noProof="0" dirty="0"/>
          </a:p>
        </p:txBody>
      </p:sp>
      <p:sp>
        <p:nvSpPr>
          <p:cNvPr id="4" name="Espaço reservado para rodapé 3"/>
          <p:cNvSpPr>
            <a:spLocks noGrp="1"/>
          </p:cNvSpPr>
          <p:nvPr>
            <p:ph type="ftr" sz="quarter" idx="11"/>
          </p:nvPr>
        </p:nvSpPr>
        <p:spPr/>
        <p:txBody>
          <a:bodyPr rtlCol="0"/>
          <a:lstStyle/>
          <a:p>
            <a:pPr rtl="0"/>
            <a:r>
              <a:rPr lang="pt-BR" noProof="0" dirty="0"/>
              <a:t>Adicionar um rodapé</a:t>
            </a:r>
          </a:p>
        </p:txBody>
      </p:sp>
      <p:sp>
        <p:nvSpPr>
          <p:cNvPr id="5" name="Espaço reservado para o número do slide 4"/>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
        <p:nvSpPr>
          <p:cNvPr id="6" name="Título 1">
            <a:extLst>
              <a:ext uri="{FF2B5EF4-FFF2-40B4-BE49-F238E27FC236}">
                <a16:creationId xmlns:a16="http://schemas.microsoft.com/office/drawing/2014/main" id="{BF6BB238-EB8E-4CE1-B5F5-3D010948CD74}"/>
              </a:ext>
            </a:extLst>
          </p:cNvPr>
          <p:cNvSpPr>
            <a:spLocks noGrp="1"/>
          </p:cNvSpPr>
          <p:nvPr>
            <p:ph type="title"/>
          </p:nvPr>
        </p:nvSpPr>
        <p:spPr>
          <a:xfrm>
            <a:off x="1593436" y="177801"/>
            <a:ext cx="9782801" cy="802928"/>
          </a:xfrm>
        </p:spPr>
        <p:txBody>
          <a:bodyPr rtlCol="0">
            <a:normAutofit/>
          </a:bodyPr>
          <a:lstStyle>
            <a:lvl1pPr>
              <a:defRPr sz="4000"/>
            </a:lvl1pPr>
          </a:lstStyle>
          <a:p>
            <a:pPr rtl="0"/>
            <a:r>
              <a:rPr lang="pt-BR" noProof="0" dirty="0"/>
              <a:t>Clique para editar o título Mestre</a:t>
            </a: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tâ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6" name="Retâ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cxnSp>
        <p:nvCxnSpPr>
          <p:cNvPr id="7" name="Conector re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â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9" name="Retâ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2" name="Espaço reservado para data 1"/>
          <p:cNvSpPr>
            <a:spLocks noGrp="1"/>
          </p:cNvSpPr>
          <p:nvPr>
            <p:ph type="dt" sz="half" idx="10"/>
          </p:nvPr>
        </p:nvSpPr>
        <p:spPr/>
        <p:txBody>
          <a:bodyPr rtlCol="0"/>
          <a:lstStyle/>
          <a:p>
            <a:pPr rtl="0"/>
            <a:fld id="{B6D6C805-8419-44A5-85BF-5D1C68D15222}" type="datetime1">
              <a:rPr lang="pt-BR" noProof="0" smtClean="0"/>
              <a:t>19/02/2020</a:t>
            </a:fld>
            <a:endParaRPr lang="pt-BR" noProof="0" dirty="0"/>
          </a:p>
        </p:txBody>
      </p:sp>
      <p:sp>
        <p:nvSpPr>
          <p:cNvPr id="3" name="Espaço reservado para rodapé 2"/>
          <p:cNvSpPr>
            <a:spLocks noGrp="1"/>
          </p:cNvSpPr>
          <p:nvPr>
            <p:ph type="ftr" sz="quarter" idx="11"/>
          </p:nvPr>
        </p:nvSpPr>
        <p:spPr/>
        <p:txBody>
          <a:bodyPr rtlCol="0"/>
          <a:lstStyle/>
          <a:p>
            <a:pPr rtl="0"/>
            <a:r>
              <a:rPr lang="pt-BR" noProof="0" dirty="0"/>
              <a:t>Adicionar um rodapé</a:t>
            </a:r>
          </a:p>
        </p:txBody>
      </p:sp>
      <p:sp>
        <p:nvSpPr>
          <p:cNvPr id="4" name="Espaço reservado para o número do slide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pt-BR" noProof="0" smtClean="0"/>
              <a:pPr rtl="0"/>
              <a:t>‹nº›</a:t>
            </a:fld>
            <a:endParaRPr lang="pt-BR"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tâ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9" name="Retâ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cxnSp>
        <p:nvCxnSpPr>
          <p:cNvPr id="10" name="Conector re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â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2" name="Título 1"/>
          <p:cNvSpPr>
            <a:spLocks noGrp="1"/>
          </p:cNvSpPr>
          <p:nvPr>
            <p:ph type="title"/>
          </p:nvPr>
        </p:nvSpPr>
        <p:spPr bwMode="white">
          <a:xfrm>
            <a:off x="1074240" y="381000"/>
            <a:ext cx="3293422" cy="1371600"/>
          </a:xfrm>
        </p:spPr>
        <p:txBody>
          <a:bodyPr rtlCol="0" anchor="b">
            <a:noAutofit/>
          </a:bodyPr>
          <a:lstStyle>
            <a:lvl1pPr algn="l">
              <a:defRPr sz="3200" b="0" cap="all" baseline="0">
                <a:solidFill>
                  <a:schemeClr val="bg1"/>
                </a:solidFill>
              </a:defRPr>
            </a:lvl1pPr>
          </a:lstStyle>
          <a:p>
            <a:pPr rtl="0"/>
            <a:r>
              <a:rPr lang="pt-BR" noProof="0" dirty="0"/>
              <a:t>Clique para editar o título Mestre</a:t>
            </a:r>
          </a:p>
        </p:txBody>
      </p:sp>
      <p:sp>
        <p:nvSpPr>
          <p:cNvPr id="3" name="Espaço reservado para conteú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endParaRPr lang="pt-BR" noProof="0" dirty="0"/>
          </a:p>
        </p:txBody>
      </p:sp>
      <p:sp>
        <p:nvSpPr>
          <p:cNvPr id="4" name="Espaço reservado para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A936704B-E432-4339-97E3-AB4AC11D2F2E}" type="datetime1">
              <a:rPr lang="pt-BR" noProof="0" smtClean="0"/>
              <a:t>19/02/2020</a:t>
            </a:fld>
            <a:endParaRPr lang="pt-BR" noProof="0" dirty="0"/>
          </a:p>
        </p:txBody>
      </p:sp>
      <p:sp>
        <p:nvSpPr>
          <p:cNvPr id="6" name="Espaço reservado para rodapé 5"/>
          <p:cNvSpPr>
            <a:spLocks noGrp="1"/>
          </p:cNvSpPr>
          <p:nvPr>
            <p:ph type="ftr" sz="quarter" idx="11"/>
          </p:nvPr>
        </p:nvSpPr>
        <p:spPr/>
        <p:txBody>
          <a:bodyPr rtlCol="0"/>
          <a:lstStyle/>
          <a:p>
            <a:pPr rtl="0"/>
            <a:r>
              <a:rPr lang="pt-BR" noProof="0" dirty="0"/>
              <a:t>Adicionar um rodapé</a:t>
            </a:r>
          </a:p>
        </p:txBody>
      </p:sp>
      <p:sp>
        <p:nvSpPr>
          <p:cNvPr id="7" name="Espaço reservado para o número do slide 6"/>
          <p:cNvSpPr>
            <a:spLocks noGrp="1"/>
          </p:cNvSpPr>
          <p:nvPr>
            <p:ph type="sldNum" sz="quarter" idx="12"/>
          </p:nvPr>
        </p:nvSpPr>
        <p:spPr/>
        <p:txBody>
          <a:bodyPr rtlCol="0"/>
          <a:lstStyle/>
          <a:p>
            <a:pPr rtl="0"/>
            <a:fld id="{7DC1BBB0-96F0-4077-A278-0F3FB5C104D3}" type="slidenum">
              <a:rPr lang="pt-BR" noProof="0" smtClean="0"/>
              <a:t>‹nº›</a:t>
            </a:fld>
            <a:endParaRPr lang="pt-BR"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tâ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8" name="Retâ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9" name="Retâ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2" name="Título 1"/>
          <p:cNvSpPr>
            <a:spLocks noGrp="1"/>
          </p:cNvSpPr>
          <p:nvPr>
            <p:ph type="title"/>
          </p:nvPr>
        </p:nvSpPr>
        <p:spPr>
          <a:xfrm>
            <a:off x="1074240" y="381000"/>
            <a:ext cx="3293422" cy="1371600"/>
          </a:xfrm>
        </p:spPr>
        <p:txBody>
          <a:bodyPr rtlCol="0" anchor="b">
            <a:noAutofit/>
          </a:bodyPr>
          <a:lstStyle>
            <a:lvl1pPr algn="l">
              <a:defRPr sz="3200" b="0" cap="all" baseline="0">
                <a:solidFill>
                  <a:schemeClr val="tx1">
                    <a:lumMod val="75000"/>
                  </a:schemeClr>
                </a:solidFill>
              </a:defRPr>
            </a:lvl1pPr>
          </a:lstStyle>
          <a:p>
            <a:pPr rtl="0"/>
            <a:r>
              <a:rPr lang="pt-BR" noProof="0" dirty="0"/>
              <a:t>Clique para editar o título Mestre</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endParaRPr lang="pt-BR" noProof="0" dirty="0"/>
          </a:p>
        </p:txBody>
      </p:sp>
      <p:sp>
        <p:nvSpPr>
          <p:cNvPr id="4" name="Espaço reservado para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lvl1pPr>
              <a:defRPr baseline="0">
                <a:solidFill>
                  <a:schemeClr val="tx2"/>
                </a:solidFill>
              </a:defRPr>
            </a:lvl1pPr>
          </a:lstStyle>
          <a:p>
            <a:pPr rtl="0"/>
            <a:fld id="{07B3CC04-66F6-41ED-A1FB-ED4B01CF015A}" type="datetime1">
              <a:rPr lang="pt-BR" noProof="0" smtClean="0"/>
              <a:t>19/02/2020</a:t>
            </a:fld>
            <a:endParaRPr lang="pt-BR" noProof="0" dirty="0"/>
          </a:p>
        </p:txBody>
      </p:sp>
      <p:sp>
        <p:nvSpPr>
          <p:cNvPr id="6" name="Espaço reservado para rodapé 5"/>
          <p:cNvSpPr>
            <a:spLocks noGrp="1"/>
          </p:cNvSpPr>
          <p:nvPr>
            <p:ph type="ftr" sz="quarter" idx="11"/>
          </p:nvPr>
        </p:nvSpPr>
        <p:spPr/>
        <p:txBody>
          <a:bodyPr rtlCol="0"/>
          <a:lstStyle>
            <a:lvl1pPr>
              <a:defRPr baseline="0">
                <a:solidFill>
                  <a:schemeClr val="tx2"/>
                </a:solidFill>
              </a:defRPr>
            </a:lvl1pPr>
          </a:lstStyle>
          <a:p>
            <a:pPr rtl="0"/>
            <a:r>
              <a:rPr lang="pt-BR" noProof="0" dirty="0"/>
              <a:t>Adicionar um rodapé</a:t>
            </a:r>
          </a:p>
        </p:txBody>
      </p:sp>
      <p:sp>
        <p:nvSpPr>
          <p:cNvPr id="7" name="Espaço reservado para o número do slide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dirty="0"/>
          </a:p>
        </p:txBody>
      </p:sp>
      <p:cxnSp>
        <p:nvCxnSpPr>
          <p:cNvPr id="10" name="Conector re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dirty="0"/>
          </a:p>
        </p:txBody>
      </p:sp>
      <p:sp>
        <p:nvSpPr>
          <p:cNvPr id="8" name="Retâ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9" name="Retâ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dirty="0"/>
          </a:p>
        </p:txBody>
      </p:sp>
      <p:sp>
        <p:nvSpPr>
          <p:cNvPr id="13" name="Retângulo 12"/>
          <p:cNvSpPr/>
          <p:nvPr userDrawn="1"/>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pt-BR" sz="1600" b="1" noProof="0" dirty="0">
                <a:latin typeface="Calibri" panose="020F0502020204030204" pitchFamily="34" charset="0"/>
                <a:cs typeface="Calibri" panose="020F0502020204030204" pitchFamily="34" charset="0"/>
              </a:rPr>
              <a:t>AW2</a:t>
            </a:r>
            <a:endParaRPr lang="pt-BR" b="1" noProof="0" dirty="0">
              <a:latin typeface="Calibri" panose="020F0502020204030204" pitchFamily="34" charset="0"/>
              <a:cs typeface="Calibri" panose="020F0502020204030204" pitchFamily="34" charset="0"/>
            </a:endParaRPr>
          </a:p>
        </p:txBody>
      </p:sp>
      <p:cxnSp>
        <p:nvCxnSpPr>
          <p:cNvPr id="14" name="Conector re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spaço reservado para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pt-BR" noProof="0" dirty="0"/>
              <a:t>Clique para editar o estilo de título Mestre</a:t>
            </a:r>
          </a:p>
        </p:txBody>
      </p:sp>
      <p:sp>
        <p:nvSpPr>
          <p:cNvPr id="3" name="Espaço reservado para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pt-BR" noProof="0" dirty="0"/>
              <a:t>Clique para editar o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5B82636-8409-46FE-AEF6-9C2E988E9D0B}" type="datetime1">
              <a:rPr lang="pt-BR" noProof="0" smtClean="0"/>
              <a:t>19/02/2020</a:t>
            </a:fld>
            <a:endParaRPr lang="pt-BR" noProof="0" dirty="0"/>
          </a:p>
        </p:txBody>
      </p:sp>
      <p:sp>
        <p:nvSpPr>
          <p:cNvPr id="5" name="Espaço reservado para rodapé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pt-BR" noProof="0" dirty="0"/>
              <a:t>Adicionar um rodapé</a:t>
            </a:r>
          </a:p>
        </p:txBody>
      </p:sp>
      <p:sp>
        <p:nvSpPr>
          <p:cNvPr id="6" name="Espaço reservado para o número do slide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pt-BR" noProof="0" smtClean="0"/>
              <a:pPr rtl="0"/>
              <a:t>‹nº›</a:t>
            </a:fld>
            <a:endParaRPr lang="pt-BR" noProof="0" dirty="0"/>
          </a:p>
        </p:txBody>
      </p:sp>
      <p:pic>
        <p:nvPicPr>
          <p:cNvPr id="11" name="Imagem 10">
            <a:extLst>
              <a:ext uri="{FF2B5EF4-FFF2-40B4-BE49-F238E27FC236}">
                <a16:creationId xmlns:a16="http://schemas.microsoft.com/office/drawing/2014/main" id="{9427DF3B-67A2-41A0-97B5-61009FCB92DF}"/>
              </a:ext>
            </a:extLst>
          </p:cNvPr>
          <p:cNvPicPr>
            <a:picLocks noChangeAspect="1"/>
          </p:cNvPicPr>
          <p:nvPr userDrawn="1"/>
        </p:nvPicPr>
        <p:blipFill>
          <a:blip r:embed="rId15"/>
          <a:stretch>
            <a:fillRect/>
          </a:stretch>
        </p:blipFill>
        <p:spPr>
          <a:xfrm>
            <a:off x="7462564" y="116632"/>
            <a:ext cx="3930666" cy="957352"/>
          </a:xfrm>
          <a:prstGeom prst="rect">
            <a:avLst/>
          </a:prstGeom>
        </p:spPr>
      </p:pic>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36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32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8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f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fi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brewersassociation.or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bjcp.or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web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B4882-5640-47C7-BB4C-0949CF66FF05}"/>
              </a:ext>
            </a:extLst>
          </p:cNvPr>
          <p:cNvSpPr>
            <a:spLocks noGrp="1"/>
          </p:cNvSpPr>
          <p:nvPr>
            <p:ph type="ctrTitle"/>
          </p:nvPr>
        </p:nvSpPr>
        <p:spPr/>
        <p:txBody>
          <a:bodyPr/>
          <a:lstStyle/>
          <a:p>
            <a:r>
              <a:rPr lang="pt-BR" dirty="0"/>
              <a:t>Aplicações para Web 2</a:t>
            </a:r>
          </a:p>
        </p:txBody>
      </p:sp>
      <p:sp>
        <p:nvSpPr>
          <p:cNvPr id="3" name="Subtítulo 2">
            <a:extLst>
              <a:ext uri="{FF2B5EF4-FFF2-40B4-BE49-F238E27FC236}">
                <a16:creationId xmlns:a16="http://schemas.microsoft.com/office/drawing/2014/main" id="{67C0EE87-BFC6-43A1-878E-E30EB4AE45FE}"/>
              </a:ext>
            </a:extLst>
          </p:cNvPr>
          <p:cNvSpPr>
            <a:spLocks noGrp="1"/>
          </p:cNvSpPr>
          <p:nvPr>
            <p:ph type="subTitle" idx="1"/>
          </p:nvPr>
        </p:nvSpPr>
        <p:spPr>
          <a:xfrm>
            <a:off x="2428668" y="4344915"/>
            <a:ext cx="8418271" cy="1116085"/>
          </a:xfrm>
        </p:spPr>
        <p:txBody>
          <a:bodyPr/>
          <a:lstStyle/>
          <a:p>
            <a:r>
              <a:rPr lang="pt-BR" dirty="0"/>
              <a:t>Cerveja!</a:t>
            </a:r>
          </a:p>
        </p:txBody>
      </p:sp>
      <p:sp>
        <p:nvSpPr>
          <p:cNvPr id="4" name="CaixaDeTexto 3">
            <a:extLst>
              <a:ext uri="{FF2B5EF4-FFF2-40B4-BE49-F238E27FC236}">
                <a16:creationId xmlns:a16="http://schemas.microsoft.com/office/drawing/2014/main" id="{B6ABF0E4-953B-422B-BA73-D42BB24E5FA8}"/>
              </a:ext>
            </a:extLst>
          </p:cNvPr>
          <p:cNvSpPr txBox="1"/>
          <p:nvPr/>
        </p:nvSpPr>
        <p:spPr>
          <a:xfrm>
            <a:off x="1845940" y="6021288"/>
            <a:ext cx="4802348" cy="461417"/>
          </a:xfrm>
          <a:prstGeom prst="rect">
            <a:avLst/>
          </a:prstGeom>
          <a:noFill/>
        </p:spPr>
        <p:txBody>
          <a:bodyPr wrap="square" rtlCol="0">
            <a:spAutoFit/>
          </a:bodyPr>
          <a:lstStyle/>
          <a:p>
            <a:r>
              <a:rPr lang="pt-BR" sz="2399" dirty="0" err="1">
                <a:solidFill>
                  <a:schemeClr val="accent1">
                    <a:lumMod val="75000"/>
                  </a:schemeClr>
                </a:solidFill>
              </a:rPr>
              <a:t>Profª</a:t>
            </a:r>
            <a:r>
              <a:rPr lang="pt-BR" sz="2399" dirty="0">
                <a:solidFill>
                  <a:schemeClr val="accent1">
                    <a:lumMod val="75000"/>
                  </a:schemeClr>
                </a:solidFill>
              </a:rPr>
              <a:t>. Ananda </a:t>
            </a:r>
            <a:r>
              <a:rPr lang="pt-BR" sz="2399" dirty="0" err="1">
                <a:solidFill>
                  <a:schemeClr val="accent1">
                    <a:lumMod val="75000"/>
                  </a:schemeClr>
                </a:solidFill>
              </a:rPr>
              <a:t>Coaglia</a:t>
            </a:r>
            <a:r>
              <a:rPr lang="pt-BR" sz="2399" dirty="0">
                <a:solidFill>
                  <a:schemeClr val="accent1">
                    <a:lumMod val="75000"/>
                  </a:schemeClr>
                </a:solidFill>
              </a:rPr>
              <a:t> Trindade</a:t>
            </a:r>
          </a:p>
        </p:txBody>
      </p:sp>
    </p:spTree>
    <p:extLst>
      <p:ext uri="{BB962C8B-B14F-4D97-AF65-F5344CB8AC3E}">
        <p14:creationId xmlns:p14="http://schemas.microsoft.com/office/powerpoint/2010/main" val="222953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47084-1851-4406-82B9-9CDC8E674ADD}"/>
              </a:ext>
            </a:extLst>
          </p:cNvPr>
          <p:cNvSpPr>
            <a:spLocks noGrp="1"/>
          </p:cNvSpPr>
          <p:nvPr>
            <p:ph type="title"/>
          </p:nvPr>
        </p:nvSpPr>
        <p:spPr/>
        <p:txBody>
          <a:bodyPr/>
          <a:lstStyle/>
          <a:p>
            <a:r>
              <a:rPr lang="pt-BR" dirty="0"/>
              <a:t>O que é a cerveja?</a:t>
            </a:r>
          </a:p>
        </p:txBody>
      </p:sp>
      <p:sp>
        <p:nvSpPr>
          <p:cNvPr id="3" name="Espaço Reservado para Texto 2">
            <a:extLst>
              <a:ext uri="{FF2B5EF4-FFF2-40B4-BE49-F238E27FC236}">
                <a16:creationId xmlns:a16="http://schemas.microsoft.com/office/drawing/2014/main" id="{F450D01B-8A0E-486D-A510-80CAE2E15F53}"/>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407462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Fervura e </a:t>
            </a:r>
            <a:r>
              <a:rPr lang="pt-BR" dirty="0" err="1"/>
              <a:t>lupulagem</a:t>
            </a:r>
            <a:endParaRPr lang="pt-BR" dirty="0"/>
          </a:p>
        </p:txBody>
      </p:sp>
      <p:pic>
        <p:nvPicPr>
          <p:cNvPr id="10242" name="Picture 2" descr="Resultado de imagem para cerveja lupulagem">
            <a:extLst>
              <a:ext uri="{FF2B5EF4-FFF2-40B4-BE49-F238E27FC236}">
                <a16:creationId xmlns:a16="http://schemas.microsoft.com/office/drawing/2014/main" id="{0FBDF671-E175-404C-93B3-A01897FC7D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1924" y="1268760"/>
            <a:ext cx="4320480" cy="323618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Panela com comida&#10;&#10;Descrição gerada automaticamente">
            <a:extLst>
              <a:ext uri="{FF2B5EF4-FFF2-40B4-BE49-F238E27FC236}">
                <a16:creationId xmlns:a16="http://schemas.microsoft.com/office/drawing/2014/main" id="{D0486944-DED6-4665-8CB7-DAF3FE4640FB}"/>
              </a:ext>
            </a:extLst>
          </p:cNvPr>
          <p:cNvPicPr>
            <a:picLocks noChangeAspect="1"/>
          </p:cNvPicPr>
          <p:nvPr/>
        </p:nvPicPr>
        <p:blipFill>
          <a:blip r:embed="rId3"/>
          <a:stretch>
            <a:fillRect/>
          </a:stretch>
        </p:blipFill>
        <p:spPr>
          <a:xfrm>
            <a:off x="6454452" y="2996952"/>
            <a:ext cx="5187017" cy="3672408"/>
          </a:xfrm>
          <a:prstGeom prst="rect">
            <a:avLst/>
          </a:prstGeom>
        </p:spPr>
      </p:pic>
    </p:spTree>
    <p:extLst>
      <p:ext uri="{BB962C8B-B14F-4D97-AF65-F5344CB8AC3E}">
        <p14:creationId xmlns:p14="http://schemas.microsoft.com/office/powerpoint/2010/main" val="35967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Fervura e </a:t>
            </a:r>
            <a:r>
              <a:rPr lang="pt-BR" dirty="0" err="1"/>
              <a:t>lupulagem</a:t>
            </a:r>
            <a:endParaRPr lang="pt-BR" dirty="0"/>
          </a:p>
        </p:txBody>
      </p:sp>
      <p:sp>
        <p:nvSpPr>
          <p:cNvPr id="8" name="Espaço Reservado para Conteúdo 7">
            <a:extLst>
              <a:ext uri="{FF2B5EF4-FFF2-40B4-BE49-F238E27FC236}">
                <a16:creationId xmlns:a16="http://schemas.microsoft.com/office/drawing/2014/main" id="{A83DCBC3-160E-4422-92A4-6F062F513F84}"/>
              </a:ext>
            </a:extLst>
          </p:cNvPr>
          <p:cNvSpPr>
            <a:spLocks noGrp="1"/>
          </p:cNvSpPr>
          <p:nvPr>
            <p:ph idx="1"/>
          </p:nvPr>
        </p:nvSpPr>
        <p:spPr>
          <a:xfrm>
            <a:off x="1557908" y="1268760"/>
            <a:ext cx="9782801" cy="5400600"/>
          </a:xfrm>
        </p:spPr>
        <p:txBody>
          <a:bodyPr>
            <a:normAutofit lnSpcReduction="10000"/>
          </a:bodyPr>
          <a:lstStyle/>
          <a:p>
            <a:pPr algn="just">
              <a:lnSpc>
                <a:spcPct val="150000"/>
              </a:lnSpc>
            </a:pPr>
            <a:r>
              <a:rPr lang="pt-BR" dirty="0"/>
              <a:t>Após a fervura, inicia-se a clarificação do mosto, no qual consiste em fazer um redemoinho, uma rotação do mosto com a finalidade de criar forças centrifugas e depositar o material coagulado de proteínas, resíduos de lúpulo e polifenóis no centro da panela, facilitando a sua retirada e realizando sua clarificação de forma eficiente.</a:t>
            </a:r>
          </a:p>
        </p:txBody>
      </p:sp>
    </p:spTree>
    <p:extLst>
      <p:ext uri="{BB962C8B-B14F-4D97-AF65-F5344CB8AC3E}">
        <p14:creationId xmlns:p14="http://schemas.microsoft.com/office/powerpoint/2010/main" val="109638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Fervura e </a:t>
            </a:r>
            <a:r>
              <a:rPr lang="pt-BR" dirty="0" err="1"/>
              <a:t>lupulagem</a:t>
            </a:r>
            <a:endParaRPr lang="pt-BR" dirty="0"/>
          </a:p>
        </p:txBody>
      </p:sp>
      <p:sp>
        <p:nvSpPr>
          <p:cNvPr id="8" name="Espaço Reservado para Conteúdo 7">
            <a:extLst>
              <a:ext uri="{FF2B5EF4-FFF2-40B4-BE49-F238E27FC236}">
                <a16:creationId xmlns:a16="http://schemas.microsoft.com/office/drawing/2014/main" id="{A83DCBC3-160E-4422-92A4-6F062F513F84}"/>
              </a:ext>
            </a:extLst>
          </p:cNvPr>
          <p:cNvSpPr>
            <a:spLocks noGrp="1"/>
          </p:cNvSpPr>
          <p:nvPr>
            <p:ph idx="1"/>
          </p:nvPr>
        </p:nvSpPr>
        <p:spPr/>
        <p:txBody>
          <a:bodyPr/>
          <a:lstStyle/>
          <a:p>
            <a:endParaRPr lang="pt-BR" dirty="0"/>
          </a:p>
        </p:txBody>
      </p:sp>
      <p:pic>
        <p:nvPicPr>
          <p:cNvPr id="10" name="Espaço Reservado para Conteúdo 5" descr="Uma imagem contendo pessoa, comida, amarelo, homem&#10;&#10;Descrição gerada automaticamente">
            <a:extLst>
              <a:ext uri="{FF2B5EF4-FFF2-40B4-BE49-F238E27FC236}">
                <a16:creationId xmlns:a16="http://schemas.microsoft.com/office/drawing/2014/main" id="{2399926E-215C-4D31-A8B2-D26A335ADB72}"/>
              </a:ext>
            </a:extLst>
          </p:cNvPr>
          <p:cNvPicPr>
            <a:picLocks noChangeAspect="1"/>
          </p:cNvPicPr>
          <p:nvPr/>
        </p:nvPicPr>
        <p:blipFill>
          <a:blip r:embed="rId2"/>
          <a:stretch>
            <a:fillRect/>
          </a:stretch>
        </p:blipFill>
        <p:spPr>
          <a:xfrm>
            <a:off x="4006180" y="1700808"/>
            <a:ext cx="4680520" cy="4680520"/>
          </a:xfrm>
          <a:prstGeom prst="rect">
            <a:avLst/>
          </a:prstGeom>
        </p:spPr>
      </p:pic>
    </p:spTree>
    <p:extLst>
      <p:ext uri="{BB962C8B-B14F-4D97-AF65-F5344CB8AC3E}">
        <p14:creationId xmlns:p14="http://schemas.microsoft.com/office/powerpoint/2010/main" val="300029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Resfriamento</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fontScale="85000" lnSpcReduction="20000"/>
          </a:bodyPr>
          <a:lstStyle/>
          <a:p>
            <a:pPr algn="just">
              <a:lnSpc>
                <a:spcPct val="150000"/>
              </a:lnSpc>
            </a:pPr>
            <a:r>
              <a:rPr lang="pt-BR" dirty="0"/>
              <a:t>É a etapa onde o mosto clarificado passa da temperatura de fervura, próximo aos 100°C, para a temperatura de fermentação variando entre 6°C a 22°C conforme o tipo de levedura utilizada.</a:t>
            </a:r>
          </a:p>
          <a:p>
            <a:pPr algn="just">
              <a:lnSpc>
                <a:spcPct val="150000"/>
              </a:lnSpc>
            </a:pPr>
            <a:r>
              <a:rPr lang="pt-BR" dirty="0"/>
              <a:t>Essa redução brusca de temperatura, evita a contaminação da cerveja.</a:t>
            </a:r>
          </a:p>
          <a:p>
            <a:pPr algn="just">
              <a:lnSpc>
                <a:spcPct val="150000"/>
              </a:lnSpc>
            </a:pPr>
            <a:r>
              <a:rPr lang="pt-BR" dirty="0"/>
              <a:t>Esse processo pode ser feito com serpentinas ou resfriadores de placas. </a:t>
            </a:r>
          </a:p>
        </p:txBody>
      </p:sp>
    </p:spTree>
    <p:extLst>
      <p:ext uri="{BB962C8B-B14F-4D97-AF65-F5344CB8AC3E}">
        <p14:creationId xmlns:p14="http://schemas.microsoft.com/office/powerpoint/2010/main" val="363243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Resfriamento</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endParaRPr lang="pt-BR" dirty="0"/>
          </a:p>
        </p:txBody>
      </p:sp>
      <p:pic>
        <p:nvPicPr>
          <p:cNvPr id="12290" name="Picture 2" descr="Resultado de imagem para cerveja chiller">
            <a:extLst>
              <a:ext uri="{FF2B5EF4-FFF2-40B4-BE49-F238E27FC236}">
                <a16:creationId xmlns:a16="http://schemas.microsoft.com/office/drawing/2014/main" id="{14050CDB-8159-4C0D-9AD0-BECB20FAA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924" y="1196752"/>
            <a:ext cx="3588797"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sultado de imagem para cerveja chiller">
            <a:extLst>
              <a:ext uri="{FF2B5EF4-FFF2-40B4-BE49-F238E27FC236}">
                <a16:creationId xmlns:a16="http://schemas.microsoft.com/office/drawing/2014/main" id="{7AAE5E3F-BC7B-456C-BFC0-EE5DC90F2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6380" y="2492896"/>
            <a:ext cx="4998988"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44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Resfriamento</a:t>
            </a:r>
          </a:p>
        </p:txBody>
      </p:sp>
      <p:pic>
        <p:nvPicPr>
          <p:cNvPr id="5" name="Espaço Reservado para Conteúdo 4" descr="Uma imagem contendo eletrônico&#10;&#10;Descrição gerada automaticamente">
            <a:extLst>
              <a:ext uri="{FF2B5EF4-FFF2-40B4-BE49-F238E27FC236}">
                <a16:creationId xmlns:a16="http://schemas.microsoft.com/office/drawing/2014/main" id="{7AC4783B-83EF-47DF-BEED-C56D1F492D46}"/>
              </a:ext>
            </a:extLst>
          </p:cNvPr>
          <p:cNvPicPr>
            <a:picLocks noGrp="1" noChangeAspect="1"/>
          </p:cNvPicPr>
          <p:nvPr>
            <p:ph idx="1"/>
          </p:nvPr>
        </p:nvPicPr>
        <p:blipFill>
          <a:blip r:embed="rId2"/>
          <a:stretch>
            <a:fillRect/>
          </a:stretch>
        </p:blipFill>
        <p:spPr>
          <a:xfrm>
            <a:off x="7534572" y="1556792"/>
            <a:ext cx="3600400" cy="4913047"/>
          </a:xfrm>
        </p:spPr>
      </p:pic>
      <p:pic>
        <p:nvPicPr>
          <p:cNvPr id="13314" name="Picture 2" descr="Resultado de imagem para cerveja chiller">
            <a:extLst>
              <a:ext uri="{FF2B5EF4-FFF2-40B4-BE49-F238E27FC236}">
                <a16:creationId xmlns:a16="http://schemas.microsoft.com/office/drawing/2014/main" id="{8DF574A6-2D6D-45DF-9E7C-F225FE02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956" y="2132856"/>
            <a:ext cx="431331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99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Trasfega</a:t>
            </a:r>
          </a:p>
        </p:txBody>
      </p:sp>
      <p:sp>
        <p:nvSpPr>
          <p:cNvPr id="4" name="Espaço Reservado para Conteúdo 3">
            <a:extLst>
              <a:ext uri="{FF2B5EF4-FFF2-40B4-BE49-F238E27FC236}">
                <a16:creationId xmlns:a16="http://schemas.microsoft.com/office/drawing/2014/main" id="{596EC463-1E28-439E-9BAE-617D57C29654}"/>
              </a:ext>
            </a:extLst>
          </p:cNvPr>
          <p:cNvSpPr>
            <a:spLocks noGrp="1"/>
          </p:cNvSpPr>
          <p:nvPr>
            <p:ph idx="1"/>
          </p:nvPr>
        </p:nvSpPr>
        <p:spPr/>
        <p:txBody>
          <a:bodyPr/>
          <a:lstStyle/>
          <a:p>
            <a:r>
              <a:rPr lang="pt-BR" dirty="0"/>
              <a:t>Transferir o mosto resfriado para o fermentador.</a:t>
            </a:r>
          </a:p>
        </p:txBody>
      </p:sp>
      <p:pic>
        <p:nvPicPr>
          <p:cNvPr id="14338" name="Picture 2" descr="Resultado de imagem para cerveja trasfega">
            <a:extLst>
              <a:ext uri="{FF2B5EF4-FFF2-40B4-BE49-F238E27FC236}">
                <a16:creationId xmlns:a16="http://schemas.microsoft.com/office/drawing/2014/main" id="{B91E8E6A-820C-4130-BBFF-CFE9725D6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4092" y="2420888"/>
            <a:ext cx="6048672" cy="4025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0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Aeração</a:t>
            </a:r>
          </a:p>
        </p:txBody>
      </p:sp>
      <p:sp>
        <p:nvSpPr>
          <p:cNvPr id="4" name="Espaço Reservado para Conteúdo 3">
            <a:extLst>
              <a:ext uri="{FF2B5EF4-FFF2-40B4-BE49-F238E27FC236}">
                <a16:creationId xmlns:a16="http://schemas.microsoft.com/office/drawing/2014/main" id="{596EC463-1E28-439E-9BAE-617D57C29654}"/>
              </a:ext>
            </a:extLst>
          </p:cNvPr>
          <p:cNvSpPr>
            <a:spLocks noGrp="1"/>
          </p:cNvSpPr>
          <p:nvPr>
            <p:ph idx="1"/>
          </p:nvPr>
        </p:nvSpPr>
        <p:spPr/>
        <p:txBody>
          <a:bodyPr>
            <a:normAutofit fontScale="85000" lnSpcReduction="10000"/>
          </a:bodyPr>
          <a:lstStyle/>
          <a:p>
            <a:pPr algn="just">
              <a:lnSpc>
                <a:spcPct val="150000"/>
              </a:lnSpc>
            </a:pPr>
            <a:r>
              <a:rPr lang="pt-BR" dirty="0"/>
              <a:t>A aeração é a etapa seguinte ao resfriamento e a trasfega e tem como função proporcionar um ambiente rico em oxigênio, nutriente fundamental para a levedura.</a:t>
            </a:r>
          </a:p>
          <a:p>
            <a:pPr algn="just">
              <a:lnSpc>
                <a:spcPct val="150000"/>
              </a:lnSpc>
            </a:pPr>
            <a:r>
              <a:rPr lang="pt-BR" dirty="0"/>
              <a:t>O oxigênio é utilizado pela levedura para a formação de membrana para novas células sendo, portanto, imprescindível para a fase de multiplicação celular.</a:t>
            </a:r>
          </a:p>
        </p:txBody>
      </p:sp>
    </p:spTree>
    <p:extLst>
      <p:ext uri="{BB962C8B-B14F-4D97-AF65-F5344CB8AC3E}">
        <p14:creationId xmlns:p14="http://schemas.microsoft.com/office/powerpoint/2010/main" val="347019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Aeração</a:t>
            </a:r>
          </a:p>
        </p:txBody>
      </p:sp>
      <p:pic>
        <p:nvPicPr>
          <p:cNvPr id="5" name="Espaço Reservado para Conteúdo 4" descr="Uma imagem contendo xícara, mesa, comida, no interior&#10;&#10;Descrição gerada automaticamente">
            <a:extLst>
              <a:ext uri="{FF2B5EF4-FFF2-40B4-BE49-F238E27FC236}">
                <a16:creationId xmlns:a16="http://schemas.microsoft.com/office/drawing/2014/main" id="{D97A4455-A21F-4FDD-BBFB-06E615EB3001}"/>
              </a:ext>
            </a:extLst>
          </p:cNvPr>
          <p:cNvPicPr>
            <a:picLocks noGrp="1" noChangeAspect="1"/>
          </p:cNvPicPr>
          <p:nvPr>
            <p:ph idx="1"/>
          </p:nvPr>
        </p:nvPicPr>
        <p:blipFill>
          <a:blip r:embed="rId2"/>
          <a:stretch>
            <a:fillRect/>
          </a:stretch>
        </p:blipFill>
        <p:spPr>
          <a:xfrm>
            <a:off x="6166420" y="2852936"/>
            <a:ext cx="5194019" cy="3456384"/>
          </a:xfrm>
        </p:spPr>
      </p:pic>
      <p:pic>
        <p:nvPicPr>
          <p:cNvPr id="15362" name="Picture 2" descr="Resultado de imagem para cerveja aeração">
            <a:extLst>
              <a:ext uri="{FF2B5EF4-FFF2-40B4-BE49-F238E27FC236}">
                <a16:creationId xmlns:a16="http://schemas.microsoft.com/office/drawing/2014/main" id="{6534255D-E66B-4C1D-A6B2-4D259AE18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916" y="1484784"/>
            <a:ext cx="3744416"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77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83030A-8C32-41FF-9714-01A96BCC69BD}"/>
              </a:ext>
            </a:extLst>
          </p:cNvPr>
          <p:cNvSpPr>
            <a:spLocks noGrp="1"/>
          </p:cNvSpPr>
          <p:nvPr>
            <p:ph type="title"/>
          </p:nvPr>
        </p:nvSpPr>
        <p:spPr/>
        <p:txBody>
          <a:bodyPr/>
          <a:lstStyle/>
          <a:p>
            <a:r>
              <a:rPr lang="pt-BR" dirty="0"/>
              <a:t>Processo – Inoculação do Fermento</a:t>
            </a:r>
          </a:p>
        </p:txBody>
      </p:sp>
      <p:sp>
        <p:nvSpPr>
          <p:cNvPr id="3" name="Espaço Reservado para Conteúdo 2">
            <a:extLst>
              <a:ext uri="{FF2B5EF4-FFF2-40B4-BE49-F238E27FC236}">
                <a16:creationId xmlns:a16="http://schemas.microsoft.com/office/drawing/2014/main" id="{90B41291-8EFB-4452-804A-D1D398E2C9CE}"/>
              </a:ext>
            </a:extLst>
          </p:cNvPr>
          <p:cNvSpPr>
            <a:spLocks noGrp="1"/>
          </p:cNvSpPr>
          <p:nvPr>
            <p:ph idx="1"/>
          </p:nvPr>
        </p:nvSpPr>
        <p:spPr/>
        <p:txBody>
          <a:bodyPr/>
          <a:lstStyle/>
          <a:p>
            <a:pPr algn="just">
              <a:lnSpc>
                <a:spcPct val="150000"/>
              </a:lnSpc>
            </a:pPr>
            <a:r>
              <a:rPr lang="pt-BR" dirty="0"/>
              <a:t>Uma vez que o mosto esteja resfriado e aerado, é hora de inocular a levedura no mosto e esperar a magia acontecer.</a:t>
            </a:r>
          </a:p>
          <a:p>
            <a:pPr algn="just">
              <a:lnSpc>
                <a:spcPct val="150000"/>
              </a:lnSpc>
            </a:pPr>
            <a:r>
              <a:rPr lang="pt-BR" dirty="0"/>
              <a:t>É recomendado que se faça a hidratação da levedura antes de ser inoculada no mosto.</a:t>
            </a:r>
          </a:p>
          <a:p>
            <a:pPr algn="just">
              <a:lnSpc>
                <a:spcPct val="150000"/>
              </a:lnSpc>
            </a:pPr>
            <a:endParaRPr lang="pt-BR" dirty="0"/>
          </a:p>
        </p:txBody>
      </p:sp>
    </p:spTree>
    <p:extLst>
      <p:ext uri="{BB962C8B-B14F-4D97-AF65-F5344CB8AC3E}">
        <p14:creationId xmlns:p14="http://schemas.microsoft.com/office/powerpoint/2010/main" val="42554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a:extLst>
              <a:ext uri="{FF2B5EF4-FFF2-40B4-BE49-F238E27FC236}">
                <a16:creationId xmlns:a16="http://schemas.microsoft.com/office/drawing/2014/main" id="{2D25406A-32C6-4988-84C9-BF0161B99071}"/>
              </a:ext>
            </a:extLst>
          </p:cNvPr>
          <p:cNvSpPr>
            <a:spLocks noGrp="1" noChangeArrowheads="1"/>
          </p:cNvSpPr>
          <p:nvPr>
            <p:ph type="title"/>
          </p:nvPr>
        </p:nvSpPr>
        <p:spPr/>
        <p:txBody>
          <a:bodyPr/>
          <a:lstStyle/>
          <a:p>
            <a:r>
              <a:rPr lang="pt-BR" altLang="pt-BR"/>
              <a:t>O que é cerveja?</a:t>
            </a:r>
          </a:p>
        </p:txBody>
      </p:sp>
      <p:sp>
        <p:nvSpPr>
          <p:cNvPr id="22531" name="Espaço Reservado para Conteúdo 2">
            <a:extLst>
              <a:ext uri="{FF2B5EF4-FFF2-40B4-BE49-F238E27FC236}">
                <a16:creationId xmlns:a16="http://schemas.microsoft.com/office/drawing/2014/main" id="{F8D76E19-F935-4A83-9B39-547DAA9FA60D}"/>
              </a:ext>
            </a:extLst>
          </p:cNvPr>
          <p:cNvSpPr>
            <a:spLocks noGrp="1" noChangeArrowheads="1"/>
          </p:cNvSpPr>
          <p:nvPr>
            <p:ph idx="4294967295"/>
          </p:nvPr>
        </p:nvSpPr>
        <p:spPr>
          <a:xfrm>
            <a:off x="1593436" y="1268760"/>
            <a:ext cx="9782801" cy="5400600"/>
          </a:xfrm>
        </p:spPr>
        <p:txBody>
          <a:bodyPr>
            <a:normAutofit fontScale="92500"/>
          </a:bodyPr>
          <a:lstStyle/>
          <a:p>
            <a:pPr algn="just">
              <a:lnSpc>
                <a:spcPct val="150000"/>
              </a:lnSpc>
            </a:pPr>
            <a:r>
              <a:rPr lang="pt-BR" altLang="pt-BR" dirty="0">
                <a:cs typeface="Arial" panose="020B0604020202020204" pitchFamily="34" charset="0"/>
              </a:rPr>
              <a:t>Tradicionalmente, diz-se cerveja toda bebida fermentada a partir de cereais.</a:t>
            </a:r>
            <a:endParaRPr lang="pt-BR" altLang="pt-BR" dirty="0"/>
          </a:p>
          <a:p>
            <a:pPr algn="just">
              <a:lnSpc>
                <a:spcPct val="150000"/>
              </a:lnSpc>
            </a:pPr>
            <a:r>
              <a:rPr lang="pt-BR" altLang="pt-BR" dirty="0">
                <a:cs typeface="Arial" panose="020B0604020202020204" pitchFamily="34" charset="0"/>
              </a:rPr>
              <a:t>Por força de lei, no Brasil, cerveja é a bebida obtida pela fermentação alcoólica do mosto cervejeiro oriundo do malte de cevada e água potável, por ação da levedura, com adição de lúpulo.</a:t>
            </a:r>
          </a:p>
        </p:txBody>
      </p:sp>
    </p:spTree>
    <p:extLst>
      <p:ext uri="{BB962C8B-B14F-4D97-AF65-F5344CB8AC3E}">
        <p14:creationId xmlns:p14="http://schemas.microsoft.com/office/powerpoint/2010/main" val="905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83030A-8C32-41FF-9714-01A96BCC69BD}"/>
              </a:ext>
            </a:extLst>
          </p:cNvPr>
          <p:cNvSpPr>
            <a:spLocks noGrp="1"/>
          </p:cNvSpPr>
          <p:nvPr>
            <p:ph type="title"/>
          </p:nvPr>
        </p:nvSpPr>
        <p:spPr/>
        <p:txBody>
          <a:bodyPr/>
          <a:lstStyle/>
          <a:p>
            <a:r>
              <a:rPr lang="pt-BR" dirty="0"/>
              <a:t>Processo – Inoculação do Fermento</a:t>
            </a:r>
          </a:p>
        </p:txBody>
      </p:sp>
      <p:sp>
        <p:nvSpPr>
          <p:cNvPr id="3" name="Espaço Reservado para Conteúdo 2">
            <a:extLst>
              <a:ext uri="{FF2B5EF4-FFF2-40B4-BE49-F238E27FC236}">
                <a16:creationId xmlns:a16="http://schemas.microsoft.com/office/drawing/2014/main" id="{90B41291-8EFB-4452-804A-D1D398E2C9CE}"/>
              </a:ext>
            </a:extLst>
          </p:cNvPr>
          <p:cNvSpPr>
            <a:spLocks noGrp="1"/>
          </p:cNvSpPr>
          <p:nvPr>
            <p:ph idx="1"/>
          </p:nvPr>
        </p:nvSpPr>
        <p:spPr/>
        <p:txBody>
          <a:bodyPr/>
          <a:lstStyle/>
          <a:p>
            <a:endParaRPr lang="pt-BR" dirty="0"/>
          </a:p>
        </p:txBody>
      </p:sp>
      <p:pic>
        <p:nvPicPr>
          <p:cNvPr id="16386" name="Picture 2" descr="Resultado de imagem para cerveja inoculação do fermento">
            <a:extLst>
              <a:ext uri="{FF2B5EF4-FFF2-40B4-BE49-F238E27FC236}">
                <a16:creationId xmlns:a16="http://schemas.microsoft.com/office/drawing/2014/main" id="{09AD6320-5943-44FB-8974-8D6C2BC02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196752"/>
            <a:ext cx="4485499" cy="252028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sultado de imagem para cerveja inoculação do fermento">
            <a:extLst>
              <a:ext uri="{FF2B5EF4-FFF2-40B4-BE49-F238E27FC236}">
                <a16:creationId xmlns:a16="http://schemas.microsoft.com/office/drawing/2014/main" id="{B5006A45-9F84-4D1B-AA2C-674CB4B7B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436" y="3284984"/>
            <a:ext cx="476118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05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59B7A-FB8E-478D-B4E5-D53F79FDDAB5}"/>
              </a:ext>
            </a:extLst>
          </p:cNvPr>
          <p:cNvSpPr>
            <a:spLocks noGrp="1"/>
          </p:cNvSpPr>
          <p:nvPr>
            <p:ph type="title"/>
          </p:nvPr>
        </p:nvSpPr>
        <p:spPr/>
        <p:txBody>
          <a:bodyPr/>
          <a:lstStyle/>
          <a:p>
            <a:r>
              <a:rPr lang="pt-BR" dirty="0"/>
              <a:t>Processo - Fermentação</a:t>
            </a:r>
          </a:p>
        </p:txBody>
      </p:sp>
      <p:sp>
        <p:nvSpPr>
          <p:cNvPr id="3" name="Espaço Reservado para Conteúdo 2">
            <a:extLst>
              <a:ext uri="{FF2B5EF4-FFF2-40B4-BE49-F238E27FC236}">
                <a16:creationId xmlns:a16="http://schemas.microsoft.com/office/drawing/2014/main" id="{CFB34A23-B088-4003-8374-E8DB92F6A911}"/>
              </a:ext>
            </a:extLst>
          </p:cNvPr>
          <p:cNvSpPr>
            <a:spLocks noGrp="1"/>
          </p:cNvSpPr>
          <p:nvPr>
            <p:ph idx="1"/>
          </p:nvPr>
        </p:nvSpPr>
        <p:spPr/>
        <p:txBody>
          <a:bodyPr>
            <a:normAutofit lnSpcReduction="10000"/>
          </a:bodyPr>
          <a:lstStyle/>
          <a:p>
            <a:pPr algn="just">
              <a:lnSpc>
                <a:spcPct val="150000"/>
              </a:lnSpc>
            </a:pPr>
            <a:r>
              <a:rPr lang="pt-BR" dirty="0"/>
              <a:t>É o processo onde a densidade original diminui com o tempo e tende à densidade final prescrita, resultando em álcool e CO2. Esse processo de ser controlado e pode durar de 3 a 7 dias (pode variar um pouco mais), dependendo da quantidade e tipo de levedura, temperatura de fermentação entre outros.</a:t>
            </a:r>
          </a:p>
        </p:txBody>
      </p:sp>
    </p:spTree>
    <p:extLst>
      <p:ext uri="{BB962C8B-B14F-4D97-AF65-F5344CB8AC3E}">
        <p14:creationId xmlns:p14="http://schemas.microsoft.com/office/powerpoint/2010/main" val="182389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59B7A-FB8E-478D-B4E5-D53F79FDDAB5}"/>
              </a:ext>
            </a:extLst>
          </p:cNvPr>
          <p:cNvSpPr>
            <a:spLocks noGrp="1"/>
          </p:cNvSpPr>
          <p:nvPr>
            <p:ph type="title"/>
          </p:nvPr>
        </p:nvSpPr>
        <p:spPr/>
        <p:txBody>
          <a:bodyPr/>
          <a:lstStyle/>
          <a:p>
            <a:r>
              <a:rPr lang="pt-BR" dirty="0"/>
              <a:t>Processo - Fermentação</a:t>
            </a:r>
          </a:p>
        </p:txBody>
      </p:sp>
      <p:sp>
        <p:nvSpPr>
          <p:cNvPr id="3" name="Espaço Reservado para Conteúdo 2">
            <a:extLst>
              <a:ext uri="{FF2B5EF4-FFF2-40B4-BE49-F238E27FC236}">
                <a16:creationId xmlns:a16="http://schemas.microsoft.com/office/drawing/2014/main" id="{CFB34A23-B088-4003-8374-E8DB92F6A911}"/>
              </a:ext>
            </a:extLst>
          </p:cNvPr>
          <p:cNvSpPr>
            <a:spLocks noGrp="1"/>
          </p:cNvSpPr>
          <p:nvPr>
            <p:ph idx="1"/>
          </p:nvPr>
        </p:nvSpPr>
        <p:spPr/>
        <p:txBody>
          <a:bodyPr/>
          <a:lstStyle/>
          <a:p>
            <a:pPr algn="just">
              <a:lnSpc>
                <a:spcPct val="150000"/>
              </a:lnSpc>
            </a:pPr>
            <a:r>
              <a:rPr lang="pt-BR" dirty="0"/>
              <a:t>Mantenha a cerveja em local escuro e frio</a:t>
            </a:r>
          </a:p>
          <a:p>
            <a:pPr algn="just">
              <a:lnSpc>
                <a:spcPct val="150000"/>
              </a:lnSpc>
            </a:pPr>
            <a:r>
              <a:rPr lang="pt-BR" dirty="0"/>
              <a:t>Verifique e controle a temperatura</a:t>
            </a:r>
          </a:p>
          <a:p>
            <a:pPr algn="just">
              <a:lnSpc>
                <a:spcPct val="150000"/>
              </a:lnSpc>
            </a:pPr>
            <a:r>
              <a:rPr lang="pt-BR" dirty="0"/>
              <a:t>Tenha paciência</a:t>
            </a:r>
          </a:p>
        </p:txBody>
      </p:sp>
      <p:pic>
        <p:nvPicPr>
          <p:cNvPr id="19458" name="Picture 2" descr="Resultado de imagem para cerveja termostato">
            <a:extLst>
              <a:ext uri="{FF2B5EF4-FFF2-40B4-BE49-F238E27FC236}">
                <a16:creationId xmlns:a16="http://schemas.microsoft.com/office/drawing/2014/main" id="{238C793B-BAD9-43CB-8258-064FF704F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044" y="4365104"/>
            <a:ext cx="7524836"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3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B006F-5B91-4CE3-86E8-6AABC67EB528}"/>
              </a:ext>
            </a:extLst>
          </p:cNvPr>
          <p:cNvSpPr>
            <a:spLocks noGrp="1"/>
          </p:cNvSpPr>
          <p:nvPr>
            <p:ph type="title"/>
          </p:nvPr>
        </p:nvSpPr>
        <p:spPr/>
        <p:txBody>
          <a:bodyPr/>
          <a:lstStyle/>
          <a:p>
            <a:r>
              <a:rPr lang="pt-BR" dirty="0"/>
              <a:t>Processo - Maturação</a:t>
            </a:r>
          </a:p>
        </p:txBody>
      </p:sp>
      <p:sp>
        <p:nvSpPr>
          <p:cNvPr id="3" name="Espaço Reservado para Conteúdo 2">
            <a:extLst>
              <a:ext uri="{FF2B5EF4-FFF2-40B4-BE49-F238E27FC236}">
                <a16:creationId xmlns:a16="http://schemas.microsoft.com/office/drawing/2014/main" id="{26B0CA22-8C01-45D4-A150-AB16A0F1F8C0}"/>
              </a:ext>
            </a:extLst>
          </p:cNvPr>
          <p:cNvSpPr>
            <a:spLocks noGrp="1"/>
          </p:cNvSpPr>
          <p:nvPr>
            <p:ph idx="1"/>
          </p:nvPr>
        </p:nvSpPr>
        <p:spPr>
          <a:xfrm>
            <a:off x="1557908" y="1340768"/>
            <a:ext cx="9782801" cy="5400600"/>
          </a:xfrm>
        </p:spPr>
        <p:txBody>
          <a:bodyPr>
            <a:normAutofit fontScale="92500" lnSpcReduction="10000"/>
          </a:bodyPr>
          <a:lstStyle/>
          <a:p>
            <a:pPr algn="just">
              <a:lnSpc>
                <a:spcPct val="150000"/>
              </a:lnSpc>
            </a:pPr>
            <a:r>
              <a:rPr lang="pt-BR" sz="3200" dirty="0"/>
              <a:t>Consiste em manter a cerveja “verde” em uma temperatura de 0°C com o objetivo principal de “arredondar”, aparar as “arestas” da cerveja, melhorando o odor e o sabor, reduzindo a concentração de </a:t>
            </a:r>
            <a:r>
              <a:rPr lang="pt-BR" sz="3200" dirty="0" err="1"/>
              <a:t>diacetil</a:t>
            </a:r>
            <a:r>
              <a:rPr lang="pt-BR" sz="3200" dirty="0"/>
              <a:t> e acetaldeído, bem como aumento da concentração de ésteres se for desejável. Sua duração pode ser de dias, sememas e até meses, dependendo do estilo da cerveja que está sendo produzida, mas o comum é uma maturação por volta de 20 dias.</a:t>
            </a:r>
          </a:p>
        </p:txBody>
      </p:sp>
    </p:spTree>
    <p:extLst>
      <p:ext uri="{BB962C8B-B14F-4D97-AF65-F5344CB8AC3E}">
        <p14:creationId xmlns:p14="http://schemas.microsoft.com/office/powerpoint/2010/main" val="148910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B006F-5B91-4CE3-86E8-6AABC67EB528}"/>
              </a:ext>
            </a:extLst>
          </p:cNvPr>
          <p:cNvSpPr>
            <a:spLocks noGrp="1"/>
          </p:cNvSpPr>
          <p:nvPr>
            <p:ph type="title"/>
          </p:nvPr>
        </p:nvSpPr>
        <p:spPr/>
        <p:txBody>
          <a:bodyPr/>
          <a:lstStyle/>
          <a:p>
            <a:r>
              <a:rPr lang="pt-BR" dirty="0"/>
              <a:t>Processo - Maturação</a:t>
            </a:r>
          </a:p>
        </p:txBody>
      </p:sp>
      <p:sp>
        <p:nvSpPr>
          <p:cNvPr id="3" name="Espaço Reservado para Conteúdo 2">
            <a:extLst>
              <a:ext uri="{FF2B5EF4-FFF2-40B4-BE49-F238E27FC236}">
                <a16:creationId xmlns:a16="http://schemas.microsoft.com/office/drawing/2014/main" id="{26B0CA22-8C01-45D4-A150-AB16A0F1F8C0}"/>
              </a:ext>
            </a:extLst>
          </p:cNvPr>
          <p:cNvSpPr>
            <a:spLocks noGrp="1"/>
          </p:cNvSpPr>
          <p:nvPr>
            <p:ph idx="1"/>
          </p:nvPr>
        </p:nvSpPr>
        <p:spPr>
          <a:xfrm>
            <a:off x="1557908" y="1340768"/>
            <a:ext cx="9782801" cy="5400600"/>
          </a:xfrm>
        </p:spPr>
        <p:txBody>
          <a:bodyPr/>
          <a:lstStyle/>
          <a:p>
            <a:pPr algn="just">
              <a:lnSpc>
                <a:spcPct val="150000"/>
              </a:lnSpc>
            </a:pPr>
            <a:r>
              <a:rPr lang="pt-BR" dirty="0"/>
              <a:t>Diminui a probabilidade de acidentes</a:t>
            </a:r>
          </a:p>
          <a:p>
            <a:pPr algn="just">
              <a:lnSpc>
                <a:spcPct val="150000"/>
              </a:lnSpc>
            </a:pPr>
            <a:r>
              <a:rPr lang="pt-BR" dirty="0"/>
              <a:t>Eliminar eventuais </a:t>
            </a:r>
            <a:r>
              <a:rPr lang="pt-BR" i="1" dirty="0"/>
              <a:t>off </a:t>
            </a:r>
            <a:r>
              <a:rPr lang="pt-BR" i="1" dirty="0" err="1"/>
              <a:t>flavors</a:t>
            </a:r>
            <a:endParaRPr lang="pt-BR" dirty="0"/>
          </a:p>
          <a:p>
            <a:pPr algn="just">
              <a:lnSpc>
                <a:spcPct val="150000"/>
              </a:lnSpc>
            </a:pPr>
            <a:r>
              <a:rPr lang="pt-BR" altLang="pt-BR" dirty="0">
                <a:cs typeface="Arial" panose="020B0604020202020204" pitchFamily="34" charset="0"/>
              </a:rPr>
              <a:t>Sedimenta a levedura ainda em suspensão →  c</a:t>
            </a:r>
            <a:r>
              <a:rPr lang="pt-BR" dirty="0"/>
              <a:t>larificar a cerveja</a:t>
            </a:r>
          </a:p>
          <a:p>
            <a:pPr algn="just">
              <a:lnSpc>
                <a:spcPct val="150000"/>
              </a:lnSpc>
            </a:pPr>
            <a:r>
              <a:rPr lang="pt-BR" dirty="0"/>
              <a:t>Arredondamento ou suavização da cerveja</a:t>
            </a:r>
          </a:p>
        </p:txBody>
      </p:sp>
    </p:spTree>
    <p:extLst>
      <p:ext uri="{BB962C8B-B14F-4D97-AF65-F5344CB8AC3E}">
        <p14:creationId xmlns:p14="http://schemas.microsoft.com/office/powerpoint/2010/main" val="26216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B006F-5B91-4CE3-86E8-6AABC67EB528}"/>
              </a:ext>
            </a:extLst>
          </p:cNvPr>
          <p:cNvSpPr>
            <a:spLocks noGrp="1"/>
          </p:cNvSpPr>
          <p:nvPr>
            <p:ph type="title"/>
          </p:nvPr>
        </p:nvSpPr>
        <p:spPr/>
        <p:txBody>
          <a:bodyPr/>
          <a:lstStyle/>
          <a:p>
            <a:r>
              <a:rPr lang="pt-BR" dirty="0"/>
              <a:t>Processo - Envase</a:t>
            </a:r>
          </a:p>
        </p:txBody>
      </p:sp>
      <p:sp>
        <p:nvSpPr>
          <p:cNvPr id="3" name="Espaço Reservado para Conteúdo 2">
            <a:extLst>
              <a:ext uri="{FF2B5EF4-FFF2-40B4-BE49-F238E27FC236}">
                <a16:creationId xmlns:a16="http://schemas.microsoft.com/office/drawing/2014/main" id="{26B0CA22-8C01-45D4-A150-AB16A0F1F8C0}"/>
              </a:ext>
            </a:extLst>
          </p:cNvPr>
          <p:cNvSpPr>
            <a:spLocks noGrp="1"/>
          </p:cNvSpPr>
          <p:nvPr>
            <p:ph idx="1"/>
          </p:nvPr>
        </p:nvSpPr>
        <p:spPr>
          <a:xfrm>
            <a:off x="1557908" y="1340768"/>
            <a:ext cx="9782801" cy="5400600"/>
          </a:xfrm>
        </p:spPr>
        <p:txBody>
          <a:bodyPr>
            <a:normAutofit fontScale="92500" lnSpcReduction="10000"/>
          </a:bodyPr>
          <a:lstStyle/>
          <a:p>
            <a:pPr algn="just">
              <a:lnSpc>
                <a:spcPct val="150000"/>
              </a:lnSpc>
            </a:pPr>
            <a:r>
              <a:rPr lang="pt-BR" sz="3200" dirty="0"/>
              <a:t>Se resume no acondicionamento da cerveja em garrafas, barris ou latas para consumo! </a:t>
            </a:r>
          </a:p>
          <a:p>
            <a:pPr algn="just">
              <a:lnSpc>
                <a:spcPct val="150000"/>
              </a:lnSpc>
            </a:pPr>
            <a:r>
              <a:rPr lang="pt-BR" sz="3200" dirty="0"/>
              <a:t>Após o envase ocorre o processo de carbonatação da cerveja, que pode ser feito de duas formas:</a:t>
            </a:r>
          </a:p>
          <a:p>
            <a:pPr lvl="1" algn="just">
              <a:lnSpc>
                <a:spcPct val="150000"/>
              </a:lnSpc>
            </a:pPr>
            <a:r>
              <a:rPr lang="pt-BR" sz="2800" b="1" i="1" dirty="0" err="1"/>
              <a:t>Priming</a:t>
            </a:r>
            <a:r>
              <a:rPr lang="pt-BR" sz="2800" b="1" i="1" dirty="0"/>
              <a:t>: </a:t>
            </a:r>
            <a:r>
              <a:rPr lang="pt-BR" sz="2800" dirty="0"/>
              <a:t>Basta acrescentar açúcares fermentáveis na cerveja imediatamente antes do envase</a:t>
            </a:r>
          </a:p>
          <a:p>
            <a:pPr lvl="1" algn="just">
              <a:lnSpc>
                <a:spcPct val="150000"/>
              </a:lnSpc>
            </a:pPr>
            <a:r>
              <a:rPr lang="pt-BR" sz="2800" b="1" dirty="0"/>
              <a:t>Carbonatação forçada: </a:t>
            </a:r>
            <a:r>
              <a:rPr lang="pt-BR" sz="2800" dirty="0"/>
              <a:t>Nesse método, injeta-se CO2 sob pressão no recipiente onde está a cerveja, normalmente um  barril. </a:t>
            </a:r>
            <a:endParaRPr lang="pt-BR" sz="2800" b="1" dirty="0"/>
          </a:p>
        </p:txBody>
      </p:sp>
    </p:spTree>
    <p:extLst>
      <p:ext uri="{BB962C8B-B14F-4D97-AF65-F5344CB8AC3E}">
        <p14:creationId xmlns:p14="http://schemas.microsoft.com/office/powerpoint/2010/main" val="357791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94C9B-3BB4-458D-9779-E43C55491405}"/>
              </a:ext>
            </a:extLst>
          </p:cNvPr>
          <p:cNvSpPr>
            <a:spLocks noGrp="1"/>
          </p:cNvSpPr>
          <p:nvPr>
            <p:ph type="title"/>
          </p:nvPr>
        </p:nvSpPr>
        <p:spPr/>
        <p:txBody>
          <a:bodyPr/>
          <a:lstStyle/>
          <a:p>
            <a:r>
              <a:rPr lang="pt-BR" dirty="0"/>
              <a:t>Receita</a:t>
            </a:r>
          </a:p>
        </p:txBody>
      </p:sp>
      <p:sp>
        <p:nvSpPr>
          <p:cNvPr id="3" name="Espaço Reservado para Texto 2">
            <a:extLst>
              <a:ext uri="{FF2B5EF4-FFF2-40B4-BE49-F238E27FC236}">
                <a16:creationId xmlns:a16="http://schemas.microsoft.com/office/drawing/2014/main" id="{B24392A9-A6D9-4AFC-BE69-8C61A2070BD7}"/>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23181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09CCC-E87C-4144-AE9B-5CEE42BE8870}"/>
              </a:ext>
            </a:extLst>
          </p:cNvPr>
          <p:cNvSpPr>
            <a:spLocks noGrp="1"/>
          </p:cNvSpPr>
          <p:nvPr>
            <p:ph type="title"/>
          </p:nvPr>
        </p:nvSpPr>
        <p:spPr/>
        <p:txBody>
          <a:bodyPr/>
          <a:lstStyle/>
          <a:p>
            <a:r>
              <a:rPr lang="pt-BR" dirty="0"/>
              <a:t>Floresta Negra</a:t>
            </a:r>
          </a:p>
        </p:txBody>
      </p:sp>
      <p:sp>
        <p:nvSpPr>
          <p:cNvPr id="3" name="Espaço Reservado para Conteúdo 2">
            <a:extLst>
              <a:ext uri="{FF2B5EF4-FFF2-40B4-BE49-F238E27FC236}">
                <a16:creationId xmlns:a16="http://schemas.microsoft.com/office/drawing/2014/main" id="{2ECC4633-5CDB-4C07-B8F4-1CFFC56BB757}"/>
              </a:ext>
            </a:extLst>
          </p:cNvPr>
          <p:cNvSpPr>
            <a:spLocks noGrp="1"/>
          </p:cNvSpPr>
          <p:nvPr>
            <p:ph idx="1"/>
          </p:nvPr>
        </p:nvSpPr>
        <p:spPr/>
        <p:txBody>
          <a:bodyPr/>
          <a:lstStyle/>
          <a:p>
            <a:endParaRPr lang="pt-BR"/>
          </a:p>
        </p:txBody>
      </p:sp>
      <p:pic>
        <p:nvPicPr>
          <p:cNvPr id="4" name="Imagem 3">
            <a:extLst>
              <a:ext uri="{FF2B5EF4-FFF2-40B4-BE49-F238E27FC236}">
                <a16:creationId xmlns:a16="http://schemas.microsoft.com/office/drawing/2014/main" id="{CB29728C-CF56-45D7-BECB-14397A9B6AC4}"/>
              </a:ext>
            </a:extLst>
          </p:cNvPr>
          <p:cNvPicPr>
            <a:picLocks noChangeAspect="1"/>
          </p:cNvPicPr>
          <p:nvPr/>
        </p:nvPicPr>
        <p:blipFill rotWithShape="1">
          <a:blip r:embed="rId2"/>
          <a:srcRect b="2640"/>
          <a:stretch/>
        </p:blipFill>
        <p:spPr>
          <a:xfrm>
            <a:off x="1269876" y="1397842"/>
            <a:ext cx="10548000" cy="4983486"/>
          </a:xfrm>
          <a:prstGeom prst="rect">
            <a:avLst/>
          </a:prstGeom>
        </p:spPr>
      </p:pic>
    </p:spTree>
    <p:extLst>
      <p:ext uri="{BB962C8B-B14F-4D97-AF65-F5344CB8AC3E}">
        <p14:creationId xmlns:p14="http://schemas.microsoft.com/office/powerpoint/2010/main" val="242634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09CCC-E87C-4144-AE9B-5CEE42BE8870}"/>
              </a:ext>
            </a:extLst>
          </p:cNvPr>
          <p:cNvSpPr>
            <a:spLocks noGrp="1"/>
          </p:cNvSpPr>
          <p:nvPr>
            <p:ph type="title"/>
          </p:nvPr>
        </p:nvSpPr>
        <p:spPr/>
        <p:txBody>
          <a:bodyPr/>
          <a:lstStyle/>
          <a:p>
            <a:r>
              <a:rPr lang="pt-BR" dirty="0"/>
              <a:t>Floresta Negra</a:t>
            </a:r>
          </a:p>
        </p:txBody>
      </p:sp>
      <p:sp>
        <p:nvSpPr>
          <p:cNvPr id="3" name="Espaço Reservado para Conteúdo 2">
            <a:extLst>
              <a:ext uri="{FF2B5EF4-FFF2-40B4-BE49-F238E27FC236}">
                <a16:creationId xmlns:a16="http://schemas.microsoft.com/office/drawing/2014/main" id="{2ECC4633-5CDB-4C07-B8F4-1CFFC56BB757}"/>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637CE19B-75F4-450B-80DA-980EFF82B52C}"/>
              </a:ext>
            </a:extLst>
          </p:cNvPr>
          <p:cNvPicPr>
            <a:picLocks noChangeAspect="1"/>
          </p:cNvPicPr>
          <p:nvPr/>
        </p:nvPicPr>
        <p:blipFill>
          <a:blip r:embed="rId2"/>
          <a:stretch>
            <a:fillRect/>
          </a:stretch>
        </p:blipFill>
        <p:spPr>
          <a:xfrm>
            <a:off x="1701924" y="1412776"/>
            <a:ext cx="9611735" cy="4896544"/>
          </a:xfrm>
          <a:prstGeom prst="rect">
            <a:avLst/>
          </a:prstGeom>
        </p:spPr>
      </p:pic>
    </p:spTree>
    <p:extLst>
      <p:ext uri="{BB962C8B-B14F-4D97-AF65-F5344CB8AC3E}">
        <p14:creationId xmlns:p14="http://schemas.microsoft.com/office/powerpoint/2010/main" val="103616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09CCC-E87C-4144-AE9B-5CEE42BE8870}"/>
              </a:ext>
            </a:extLst>
          </p:cNvPr>
          <p:cNvSpPr>
            <a:spLocks noGrp="1"/>
          </p:cNvSpPr>
          <p:nvPr>
            <p:ph type="title"/>
          </p:nvPr>
        </p:nvSpPr>
        <p:spPr/>
        <p:txBody>
          <a:bodyPr/>
          <a:lstStyle/>
          <a:p>
            <a:r>
              <a:rPr lang="pt-BR" dirty="0"/>
              <a:t>Floresta Negra</a:t>
            </a:r>
          </a:p>
        </p:txBody>
      </p:sp>
      <p:sp>
        <p:nvSpPr>
          <p:cNvPr id="3" name="Espaço Reservado para Conteúdo 2">
            <a:extLst>
              <a:ext uri="{FF2B5EF4-FFF2-40B4-BE49-F238E27FC236}">
                <a16:creationId xmlns:a16="http://schemas.microsoft.com/office/drawing/2014/main" id="{2ECC4633-5CDB-4C07-B8F4-1CFFC56BB757}"/>
              </a:ext>
            </a:extLst>
          </p:cNvPr>
          <p:cNvSpPr>
            <a:spLocks noGrp="1"/>
          </p:cNvSpPr>
          <p:nvPr>
            <p:ph idx="1"/>
          </p:nvPr>
        </p:nvSpPr>
        <p:spPr/>
        <p:txBody>
          <a:bodyPr/>
          <a:lstStyle/>
          <a:p>
            <a:endParaRPr lang="pt-BR" dirty="0"/>
          </a:p>
        </p:txBody>
      </p:sp>
      <p:pic>
        <p:nvPicPr>
          <p:cNvPr id="4" name="Imagem 3">
            <a:extLst>
              <a:ext uri="{FF2B5EF4-FFF2-40B4-BE49-F238E27FC236}">
                <a16:creationId xmlns:a16="http://schemas.microsoft.com/office/drawing/2014/main" id="{D8045280-8549-454B-9989-50BFDC02CE34}"/>
              </a:ext>
            </a:extLst>
          </p:cNvPr>
          <p:cNvPicPr>
            <a:picLocks noChangeAspect="1"/>
          </p:cNvPicPr>
          <p:nvPr/>
        </p:nvPicPr>
        <p:blipFill>
          <a:blip r:embed="rId2"/>
          <a:stretch>
            <a:fillRect/>
          </a:stretch>
        </p:blipFill>
        <p:spPr>
          <a:xfrm>
            <a:off x="1485900" y="1844824"/>
            <a:ext cx="10167530" cy="648072"/>
          </a:xfrm>
          <a:prstGeom prst="rect">
            <a:avLst/>
          </a:prstGeom>
        </p:spPr>
      </p:pic>
      <p:pic>
        <p:nvPicPr>
          <p:cNvPr id="6" name="Imagem 5">
            <a:extLst>
              <a:ext uri="{FF2B5EF4-FFF2-40B4-BE49-F238E27FC236}">
                <a16:creationId xmlns:a16="http://schemas.microsoft.com/office/drawing/2014/main" id="{79E2AFBF-8B91-441B-9DD4-8B6D0EA501BB}"/>
              </a:ext>
            </a:extLst>
          </p:cNvPr>
          <p:cNvPicPr>
            <a:picLocks noChangeAspect="1"/>
          </p:cNvPicPr>
          <p:nvPr/>
        </p:nvPicPr>
        <p:blipFill>
          <a:blip r:embed="rId3"/>
          <a:stretch>
            <a:fillRect/>
          </a:stretch>
        </p:blipFill>
        <p:spPr>
          <a:xfrm>
            <a:off x="3574132" y="3068960"/>
            <a:ext cx="5800369" cy="2880320"/>
          </a:xfrm>
          <a:prstGeom prst="rect">
            <a:avLst/>
          </a:prstGeom>
        </p:spPr>
      </p:pic>
    </p:spTree>
    <p:extLst>
      <p:ext uri="{BB962C8B-B14F-4D97-AF65-F5344CB8AC3E}">
        <p14:creationId xmlns:p14="http://schemas.microsoft.com/office/powerpoint/2010/main" val="184982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a:extLst>
              <a:ext uri="{FF2B5EF4-FFF2-40B4-BE49-F238E27FC236}">
                <a16:creationId xmlns:a16="http://schemas.microsoft.com/office/drawing/2014/main" id="{59D4DC9F-28C3-4472-9A79-341A363FA49D}"/>
              </a:ext>
            </a:extLst>
          </p:cNvPr>
          <p:cNvSpPr>
            <a:spLocks noGrp="1" noChangeArrowheads="1"/>
          </p:cNvSpPr>
          <p:nvPr>
            <p:ph type="title"/>
          </p:nvPr>
        </p:nvSpPr>
        <p:spPr/>
        <p:txBody>
          <a:bodyPr/>
          <a:lstStyle/>
          <a:p>
            <a:r>
              <a:rPr lang="pt-BR" altLang="pt-BR"/>
              <a:t>O que é cerveja?</a:t>
            </a:r>
          </a:p>
        </p:txBody>
      </p:sp>
      <p:sp>
        <p:nvSpPr>
          <p:cNvPr id="23555" name="Espaço Reservado para Conteúdo 2">
            <a:extLst>
              <a:ext uri="{FF2B5EF4-FFF2-40B4-BE49-F238E27FC236}">
                <a16:creationId xmlns:a16="http://schemas.microsoft.com/office/drawing/2014/main" id="{943D881D-B622-4E2C-800F-613D58DCA611}"/>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dirty="0">
                <a:cs typeface="Arial" panose="020B0604020202020204" pitchFamily="34" charset="0"/>
              </a:rPr>
              <a:t>Parte do malte de cevada poderá ser substituído por adjuntos cervejeiros, cujo emprego não poderá ser superior a quarenta e cinco por cento em relação ao extrato primitivo.</a:t>
            </a:r>
          </a:p>
          <a:p>
            <a:pPr algn="just">
              <a:lnSpc>
                <a:spcPct val="150000"/>
              </a:lnSpc>
            </a:pPr>
            <a:endParaRPr lang="pt-BR" altLang="pt-BR" dirty="0">
              <a:cs typeface="Arial" panose="020B0604020202020204" pitchFamily="34" charset="0"/>
            </a:endParaRPr>
          </a:p>
        </p:txBody>
      </p:sp>
    </p:spTree>
    <p:extLst>
      <p:ext uri="{BB962C8B-B14F-4D97-AF65-F5344CB8AC3E}">
        <p14:creationId xmlns:p14="http://schemas.microsoft.com/office/powerpoint/2010/main" val="45365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09CCC-E87C-4144-AE9B-5CEE42BE8870}"/>
              </a:ext>
            </a:extLst>
          </p:cNvPr>
          <p:cNvSpPr>
            <a:spLocks noGrp="1"/>
          </p:cNvSpPr>
          <p:nvPr>
            <p:ph type="title"/>
          </p:nvPr>
        </p:nvSpPr>
        <p:spPr/>
        <p:txBody>
          <a:bodyPr/>
          <a:lstStyle/>
          <a:p>
            <a:r>
              <a:rPr lang="pt-BR" dirty="0"/>
              <a:t>Floresta Negra</a:t>
            </a:r>
          </a:p>
        </p:txBody>
      </p:sp>
      <p:sp>
        <p:nvSpPr>
          <p:cNvPr id="3" name="Espaço Reservado para Conteúdo 2">
            <a:extLst>
              <a:ext uri="{FF2B5EF4-FFF2-40B4-BE49-F238E27FC236}">
                <a16:creationId xmlns:a16="http://schemas.microsoft.com/office/drawing/2014/main" id="{2ECC4633-5CDB-4C07-B8F4-1CFFC56BB757}"/>
              </a:ext>
            </a:extLst>
          </p:cNvPr>
          <p:cNvSpPr>
            <a:spLocks noGrp="1"/>
          </p:cNvSpPr>
          <p:nvPr>
            <p:ph idx="1"/>
          </p:nvPr>
        </p:nvSpPr>
        <p:spPr/>
        <p:txBody>
          <a:bodyPr/>
          <a:lstStyle/>
          <a:p>
            <a:endParaRPr lang="pt-BR"/>
          </a:p>
        </p:txBody>
      </p:sp>
      <p:pic>
        <p:nvPicPr>
          <p:cNvPr id="5" name="Imagem 4">
            <a:extLst>
              <a:ext uri="{FF2B5EF4-FFF2-40B4-BE49-F238E27FC236}">
                <a16:creationId xmlns:a16="http://schemas.microsoft.com/office/drawing/2014/main" id="{3378F1BC-E689-49A4-8DF6-15401E0C64AE}"/>
              </a:ext>
            </a:extLst>
          </p:cNvPr>
          <p:cNvPicPr>
            <a:picLocks noChangeAspect="1"/>
          </p:cNvPicPr>
          <p:nvPr/>
        </p:nvPicPr>
        <p:blipFill>
          <a:blip r:embed="rId2"/>
          <a:stretch>
            <a:fillRect/>
          </a:stretch>
        </p:blipFill>
        <p:spPr>
          <a:xfrm>
            <a:off x="1701924" y="1124744"/>
            <a:ext cx="9361040" cy="2696089"/>
          </a:xfrm>
          <a:prstGeom prst="rect">
            <a:avLst/>
          </a:prstGeom>
        </p:spPr>
      </p:pic>
      <p:pic>
        <p:nvPicPr>
          <p:cNvPr id="7" name="Imagem 6">
            <a:extLst>
              <a:ext uri="{FF2B5EF4-FFF2-40B4-BE49-F238E27FC236}">
                <a16:creationId xmlns:a16="http://schemas.microsoft.com/office/drawing/2014/main" id="{EBF8D49D-428D-456F-97C0-46D85BF33A86}"/>
              </a:ext>
            </a:extLst>
          </p:cNvPr>
          <p:cNvPicPr>
            <a:picLocks noChangeAspect="1"/>
          </p:cNvPicPr>
          <p:nvPr/>
        </p:nvPicPr>
        <p:blipFill>
          <a:blip r:embed="rId3"/>
          <a:stretch>
            <a:fillRect/>
          </a:stretch>
        </p:blipFill>
        <p:spPr>
          <a:xfrm>
            <a:off x="3574132" y="3933056"/>
            <a:ext cx="5521962" cy="2808312"/>
          </a:xfrm>
          <a:prstGeom prst="rect">
            <a:avLst/>
          </a:prstGeom>
        </p:spPr>
      </p:pic>
    </p:spTree>
    <p:extLst>
      <p:ext uri="{BB962C8B-B14F-4D97-AF65-F5344CB8AC3E}">
        <p14:creationId xmlns:p14="http://schemas.microsoft.com/office/powerpoint/2010/main" val="358209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72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a:extLst>
              <a:ext uri="{FF2B5EF4-FFF2-40B4-BE49-F238E27FC236}">
                <a16:creationId xmlns:a16="http://schemas.microsoft.com/office/drawing/2014/main" id="{1271DE2E-2E9A-47DB-B0E7-8CBA754BDFE6}"/>
              </a:ext>
            </a:extLst>
          </p:cNvPr>
          <p:cNvSpPr>
            <a:spLocks noGrp="1" noChangeArrowheads="1"/>
          </p:cNvSpPr>
          <p:nvPr>
            <p:ph type="title"/>
          </p:nvPr>
        </p:nvSpPr>
        <p:spPr/>
        <p:txBody>
          <a:bodyPr/>
          <a:lstStyle/>
          <a:p>
            <a:r>
              <a:rPr lang="pt-BR" altLang="pt-BR"/>
              <a:t>O que é cerveja?</a:t>
            </a:r>
          </a:p>
        </p:txBody>
      </p:sp>
      <p:sp>
        <p:nvSpPr>
          <p:cNvPr id="24579" name="Espaço Reservado para Conteúdo 2">
            <a:extLst>
              <a:ext uri="{FF2B5EF4-FFF2-40B4-BE49-F238E27FC236}">
                <a16:creationId xmlns:a16="http://schemas.microsoft.com/office/drawing/2014/main" id="{70A13FB0-7748-4457-AE3C-CEB6918ED3F1}"/>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dirty="0">
                <a:cs typeface="Arial" panose="020B0604020202020204" pitchFamily="34" charset="0"/>
              </a:rPr>
              <a:t>Consideram-se adjuntos cervejeiros a cevada cervejeira e os demais cereais aptos para o consumo humano, </a:t>
            </a:r>
            <a:r>
              <a:rPr lang="pt-BR" altLang="pt-BR" dirty="0" err="1">
                <a:cs typeface="Arial" panose="020B0604020202020204" pitchFamily="34" charset="0"/>
              </a:rPr>
              <a:t>malteados</a:t>
            </a:r>
            <a:r>
              <a:rPr lang="pt-BR" altLang="pt-BR" dirty="0">
                <a:cs typeface="Arial" panose="020B0604020202020204" pitchFamily="34" charset="0"/>
              </a:rPr>
              <a:t> ou não-</a:t>
            </a:r>
            <a:r>
              <a:rPr lang="pt-BR" altLang="pt-BR" dirty="0" err="1">
                <a:cs typeface="Arial" panose="020B0604020202020204" pitchFamily="34" charset="0"/>
              </a:rPr>
              <a:t>malteados</a:t>
            </a:r>
            <a:r>
              <a:rPr lang="pt-BR" altLang="pt-BR" dirty="0">
                <a:cs typeface="Arial" panose="020B0604020202020204" pitchFamily="34" charset="0"/>
              </a:rPr>
              <a:t>, bem como os amidos e açúcares de origem vegetal.</a:t>
            </a:r>
          </a:p>
          <a:p>
            <a:pPr algn="just">
              <a:lnSpc>
                <a:spcPct val="150000"/>
              </a:lnSpc>
            </a:pPr>
            <a:r>
              <a:rPr lang="pt-BR" altLang="pt-BR" dirty="0">
                <a:cs typeface="Arial" panose="020B0604020202020204" pitchFamily="34" charset="0"/>
              </a:rPr>
              <a:t>DECRETO Nº 6.871, DE 4 DE JUNHO DE 2009</a:t>
            </a:r>
          </a:p>
          <a:p>
            <a:pPr algn="just">
              <a:lnSpc>
                <a:spcPct val="150000"/>
              </a:lnSpc>
            </a:pPr>
            <a:endParaRPr lang="pt-BR" altLang="pt-BR" dirty="0">
              <a:cs typeface="Arial" panose="020B0604020202020204" pitchFamily="34" charset="0"/>
            </a:endParaRPr>
          </a:p>
        </p:txBody>
      </p:sp>
    </p:spTree>
    <p:extLst>
      <p:ext uri="{BB962C8B-B14F-4D97-AF65-F5344CB8AC3E}">
        <p14:creationId xmlns:p14="http://schemas.microsoft.com/office/powerpoint/2010/main" val="95455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60B57C-551B-4B73-BF99-00D4259A9096}"/>
              </a:ext>
            </a:extLst>
          </p:cNvPr>
          <p:cNvSpPr>
            <a:spLocks noGrp="1"/>
          </p:cNvSpPr>
          <p:nvPr>
            <p:ph type="title"/>
          </p:nvPr>
        </p:nvSpPr>
        <p:spPr/>
        <p:txBody>
          <a:bodyPr/>
          <a:lstStyle/>
          <a:p>
            <a:r>
              <a:rPr lang="pt-BR" dirty="0"/>
              <a:t>Tipos de cerveja</a:t>
            </a:r>
          </a:p>
        </p:txBody>
      </p:sp>
      <p:sp>
        <p:nvSpPr>
          <p:cNvPr id="3" name="Espaço Reservado para Texto 2">
            <a:extLst>
              <a:ext uri="{FF2B5EF4-FFF2-40B4-BE49-F238E27FC236}">
                <a16:creationId xmlns:a16="http://schemas.microsoft.com/office/drawing/2014/main" id="{0BA9F4B9-3F4D-4527-9B9D-7CB5E4C64E0F}"/>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277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a:extLst>
              <a:ext uri="{FF2B5EF4-FFF2-40B4-BE49-F238E27FC236}">
                <a16:creationId xmlns:a16="http://schemas.microsoft.com/office/drawing/2014/main" id="{53882AB6-4C2E-4579-9652-38043D325C29}"/>
              </a:ext>
            </a:extLst>
          </p:cNvPr>
          <p:cNvSpPr>
            <a:spLocks noGrp="1" noChangeArrowheads="1"/>
          </p:cNvSpPr>
          <p:nvPr>
            <p:ph type="title"/>
          </p:nvPr>
        </p:nvSpPr>
        <p:spPr/>
        <p:txBody>
          <a:bodyPr/>
          <a:lstStyle/>
          <a:p>
            <a:r>
              <a:rPr lang="pt-BR" altLang="pt-BR"/>
              <a:t>Tipos de cerveja</a:t>
            </a:r>
          </a:p>
        </p:txBody>
      </p:sp>
      <p:sp>
        <p:nvSpPr>
          <p:cNvPr id="25603" name="Espaço Reservado para Conteúdo 2">
            <a:extLst>
              <a:ext uri="{FF2B5EF4-FFF2-40B4-BE49-F238E27FC236}">
                <a16:creationId xmlns:a16="http://schemas.microsoft.com/office/drawing/2014/main" id="{5E5BCE6A-C07C-498F-BF0E-336DC9B3CCC3}"/>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sz="4000" dirty="0">
                <a:cs typeface="Arial" panose="020B0604020202020204" pitchFamily="34" charset="0"/>
              </a:rPr>
              <a:t>Famílias de cerveja</a:t>
            </a:r>
          </a:p>
          <a:p>
            <a:pPr lvl="1" algn="just">
              <a:lnSpc>
                <a:spcPct val="150000"/>
              </a:lnSpc>
            </a:pPr>
            <a:r>
              <a:rPr lang="pt-BR" altLang="pt-BR" sz="3600" dirty="0" err="1">
                <a:cs typeface="Arial" panose="020B0604020202020204" pitchFamily="34" charset="0"/>
              </a:rPr>
              <a:t>Lager</a:t>
            </a:r>
            <a:endParaRPr lang="pt-BR" altLang="pt-BR" sz="3600" dirty="0">
              <a:cs typeface="Arial" panose="020B0604020202020204" pitchFamily="34" charset="0"/>
            </a:endParaRPr>
          </a:p>
          <a:p>
            <a:pPr lvl="1" algn="just">
              <a:lnSpc>
                <a:spcPct val="150000"/>
              </a:lnSpc>
            </a:pPr>
            <a:r>
              <a:rPr lang="pt-BR" altLang="pt-BR" sz="3600" dirty="0">
                <a:cs typeface="Arial" panose="020B0604020202020204" pitchFamily="34" charset="0"/>
              </a:rPr>
              <a:t>Ale</a:t>
            </a:r>
          </a:p>
          <a:p>
            <a:pPr lvl="1" algn="just">
              <a:lnSpc>
                <a:spcPct val="150000"/>
              </a:lnSpc>
            </a:pPr>
            <a:r>
              <a:rPr lang="pt-BR" altLang="pt-BR" sz="3600" dirty="0" err="1">
                <a:cs typeface="Arial" panose="020B0604020202020204" pitchFamily="34" charset="0"/>
              </a:rPr>
              <a:t>Lambic</a:t>
            </a:r>
            <a:endParaRPr lang="pt-BR" altLang="pt-BR" sz="3600" dirty="0">
              <a:cs typeface="Arial" panose="020B0604020202020204" pitchFamily="34" charset="0"/>
            </a:endParaRPr>
          </a:p>
        </p:txBody>
      </p:sp>
    </p:spTree>
    <p:extLst>
      <p:ext uri="{BB962C8B-B14F-4D97-AF65-F5344CB8AC3E}">
        <p14:creationId xmlns:p14="http://schemas.microsoft.com/office/powerpoint/2010/main" val="171520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a:extLst>
              <a:ext uri="{FF2B5EF4-FFF2-40B4-BE49-F238E27FC236}">
                <a16:creationId xmlns:a16="http://schemas.microsoft.com/office/drawing/2014/main" id="{123A1EA9-ECAA-47CD-83FA-86E1931E118D}"/>
              </a:ext>
            </a:extLst>
          </p:cNvPr>
          <p:cNvSpPr>
            <a:spLocks noGrp="1" noChangeArrowheads="1"/>
          </p:cNvSpPr>
          <p:nvPr>
            <p:ph type="title"/>
          </p:nvPr>
        </p:nvSpPr>
        <p:spPr/>
        <p:txBody>
          <a:bodyPr/>
          <a:lstStyle/>
          <a:p>
            <a:r>
              <a:rPr lang="pt-BR" altLang="pt-BR"/>
              <a:t>Lager</a:t>
            </a:r>
          </a:p>
        </p:txBody>
      </p:sp>
      <p:sp>
        <p:nvSpPr>
          <p:cNvPr id="26627" name="Espaço Reservado para Conteúdo 2">
            <a:extLst>
              <a:ext uri="{FF2B5EF4-FFF2-40B4-BE49-F238E27FC236}">
                <a16:creationId xmlns:a16="http://schemas.microsoft.com/office/drawing/2014/main" id="{576E505C-93AB-4FEB-AC84-D75AAB254824}"/>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dirty="0">
                <a:cs typeface="Arial" panose="020B0604020202020204" pitchFamily="34" charset="0"/>
              </a:rPr>
              <a:t>Mais consumidas no mundo</a:t>
            </a:r>
          </a:p>
          <a:p>
            <a:pPr lvl="1" algn="just">
              <a:lnSpc>
                <a:spcPct val="150000"/>
              </a:lnSpc>
            </a:pPr>
            <a:r>
              <a:rPr lang="pt-BR" altLang="pt-BR" dirty="0">
                <a:cs typeface="Arial" panose="020B0604020202020204" pitchFamily="34" charset="0"/>
              </a:rPr>
              <a:t>Mais refrescantes e leves / Amoras suaves e limpos</a:t>
            </a:r>
          </a:p>
          <a:p>
            <a:pPr algn="just">
              <a:lnSpc>
                <a:spcPct val="150000"/>
              </a:lnSpc>
            </a:pPr>
            <a:r>
              <a:rPr lang="pt-BR" altLang="pt-BR" dirty="0">
                <a:cs typeface="Arial" panose="020B0604020202020204" pitchFamily="34" charset="0"/>
              </a:rPr>
              <a:t>Cervejas de baixa fermentação</a:t>
            </a:r>
          </a:p>
          <a:p>
            <a:pPr lvl="1" algn="just">
              <a:lnSpc>
                <a:spcPct val="150000"/>
              </a:lnSpc>
            </a:pPr>
            <a:r>
              <a:rPr lang="pt-BR" altLang="pt-BR" dirty="0">
                <a:cs typeface="Arial" panose="020B0604020202020204" pitchFamily="34" charset="0"/>
              </a:rPr>
              <a:t>Ocorre entre 8°C e 12°C</a:t>
            </a:r>
          </a:p>
          <a:p>
            <a:pPr algn="just">
              <a:lnSpc>
                <a:spcPct val="150000"/>
              </a:lnSpc>
            </a:pPr>
            <a:r>
              <a:rPr lang="pt-BR" altLang="pt-BR" dirty="0">
                <a:cs typeface="Arial" panose="020B0604020202020204" pitchFamily="34" charset="0"/>
              </a:rPr>
              <a:t>Maturação 0°/1°C por vários meses</a:t>
            </a:r>
          </a:p>
        </p:txBody>
      </p:sp>
    </p:spTree>
    <p:extLst>
      <p:ext uri="{BB962C8B-B14F-4D97-AF65-F5344CB8AC3E}">
        <p14:creationId xmlns:p14="http://schemas.microsoft.com/office/powerpoint/2010/main" val="111067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a:extLst>
              <a:ext uri="{FF2B5EF4-FFF2-40B4-BE49-F238E27FC236}">
                <a16:creationId xmlns:a16="http://schemas.microsoft.com/office/drawing/2014/main" id="{EA708F06-F73E-44A0-A536-E73C96DB3B38}"/>
              </a:ext>
            </a:extLst>
          </p:cNvPr>
          <p:cNvSpPr>
            <a:spLocks noGrp="1" noChangeArrowheads="1"/>
          </p:cNvSpPr>
          <p:nvPr>
            <p:ph type="title" idx="4294967295"/>
          </p:nvPr>
        </p:nvSpPr>
        <p:spPr>
          <a:xfrm>
            <a:off x="2406650" y="177800"/>
            <a:ext cx="9782175" cy="803275"/>
          </a:xfrm>
        </p:spPr>
        <p:txBody>
          <a:bodyPr/>
          <a:lstStyle/>
          <a:p>
            <a:r>
              <a:rPr lang="pt-BR" altLang="pt-BR"/>
              <a:t>Lager</a:t>
            </a:r>
          </a:p>
        </p:txBody>
      </p:sp>
      <p:pic>
        <p:nvPicPr>
          <p:cNvPr id="27652" name="Imagem 6">
            <a:extLst>
              <a:ext uri="{FF2B5EF4-FFF2-40B4-BE49-F238E27FC236}">
                <a16:creationId xmlns:a16="http://schemas.microsoft.com/office/drawing/2014/main" id="{6C2FC5D4-83F3-4C2D-A5F3-F24C7F144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1" y="454360"/>
            <a:ext cx="12108782" cy="594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63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ítulo 1">
            <a:extLst>
              <a:ext uri="{FF2B5EF4-FFF2-40B4-BE49-F238E27FC236}">
                <a16:creationId xmlns:a16="http://schemas.microsoft.com/office/drawing/2014/main" id="{58D4F28D-80D1-43C3-9DF3-D44133C12AA4}"/>
              </a:ext>
            </a:extLst>
          </p:cNvPr>
          <p:cNvSpPr>
            <a:spLocks noGrp="1" noChangeArrowheads="1"/>
          </p:cNvSpPr>
          <p:nvPr>
            <p:ph type="title"/>
          </p:nvPr>
        </p:nvSpPr>
        <p:spPr/>
        <p:txBody>
          <a:bodyPr/>
          <a:lstStyle/>
          <a:p>
            <a:r>
              <a:rPr lang="pt-BR" altLang="pt-BR"/>
              <a:t>Ale</a:t>
            </a:r>
          </a:p>
        </p:txBody>
      </p:sp>
      <p:sp>
        <p:nvSpPr>
          <p:cNvPr id="28675" name="Espaço Reservado para Conteúdo 6">
            <a:extLst>
              <a:ext uri="{FF2B5EF4-FFF2-40B4-BE49-F238E27FC236}">
                <a16:creationId xmlns:a16="http://schemas.microsoft.com/office/drawing/2014/main" id="{6AE08C53-54AC-42A2-8862-FBBE90479BB0}"/>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a:cs typeface="Arial" panose="020B0604020202020204" pitchFamily="34" charset="0"/>
              </a:rPr>
              <a:t>Possui uma complexidade maior de aromas e sabores</a:t>
            </a:r>
          </a:p>
          <a:p>
            <a:pPr algn="just">
              <a:lnSpc>
                <a:spcPct val="150000"/>
              </a:lnSpc>
            </a:pPr>
            <a:r>
              <a:rPr lang="pt-BR" altLang="pt-BR">
                <a:cs typeface="Arial" panose="020B0604020202020204" pitchFamily="34" charset="0"/>
              </a:rPr>
              <a:t>Cervejas de alta fermentação</a:t>
            </a:r>
          </a:p>
          <a:p>
            <a:pPr lvl="1" algn="just">
              <a:lnSpc>
                <a:spcPct val="150000"/>
              </a:lnSpc>
            </a:pPr>
            <a:r>
              <a:rPr lang="pt-BR" altLang="pt-BR">
                <a:cs typeface="Arial" panose="020B0604020202020204" pitchFamily="34" charset="0"/>
              </a:rPr>
              <a:t>Ocorre entre 15°C e 24°C</a:t>
            </a:r>
          </a:p>
          <a:p>
            <a:pPr lvl="1" algn="just">
              <a:lnSpc>
                <a:spcPct val="150000"/>
              </a:lnSpc>
            </a:pPr>
            <a:r>
              <a:rPr lang="pt-BR" altLang="pt-BR">
                <a:cs typeface="Arial" panose="020B0604020202020204" pitchFamily="34" charset="0"/>
              </a:rPr>
              <a:t>Ésteres – banana, pera, cravo, etc.</a:t>
            </a:r>
          </a:p>
          <a:p>
            <a:endParaRPr lang="pt-BR" altLang="pt-BR"/>
          </a:p>
        </p:txBody>
      </p:sp>
    </p:spTree>
    <p:extLst>
      <p:ext uri="{BB962C8B-B14F-4D97-AF65-F5344CB8AC3E}">
        <p14:creationId xmlns:p14="http://schemas.microsoft.com/office/powerpoint/2010/main" val="371605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1">
            <a:extLst>
              <a:ext uri="{FF2B5EF4-FFF2-40B4-BE49-F238E27FC236}">
                <a16:creationId xmlns:a16="http://schemas.microsoft.com/office/drawing/2014/main" id="{2733F6B6-11E2-4400-BC97-6AA427A81A9B}"/>
              </a:ext>
            </a:extLst>
          </p:cNvPr>
          <p:cNvSpPr>
            <a:spLocks noGrp="1" noChangeArrowheads="1"/>
          </p:cNvSpPr>
          <p:nvPr>
            <p:ph type="title" idx="4294967295"/>
          </p:nvPr>
        </p:nvSpPr>
        <p:spPr>
          <a:xfrm>
            <a:off x="2406650" y="177800"/>
            <a:ext cx="9782175" cy="803275"/>
          </a:xfrm>
        </p:spPr>
        <p:txBody>
          <a:bodyPr/>
          <a:lstStyle/>
          <a:p>
            <a:r>
              <a:rPr lang="pt-BR" altLang="pt-BR"/>
              <a:t>Ale</a:t>
            </a:r>
          </a:p>
        </p:txBody>
      </p:sp>
      <p:pic>
        <p:nvPicPr>
          <p:cNvPr id="29700" name="Imagem 1">
            <a:extLst>
              <a:ext uri="{FF2B5EF4-FFF2-40B4-BE49-F238E27FC236}">
                <a16:creationId xmlns:a16="http://schemas.microsoft.com/office/drawing/2014/main" id="{E3726061-76BC-4255-BEE8-CE17934F0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998" y="-7757"/>
            <a:ext cx="9838828" cy="687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1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a:extLst>
              <a:ext uri="{FF2B5EF4-FFF2-40B4-BE49-F238E27FC236}">
                <a16:creationId xmlns:a16="http://schemas.microsoft.com/office/drawing/2014/main" id="{91BE6CE4-C6FD-464D-884D-09DDE1284E6A}"/>
              </a:ext>
            </a:extLst>
          </p:cNvPr>
          <p:cNvSpPr>
            <a:spLocks noGrp="1" noChangeArrowheads="1"/>
          </p:cNvSpPr>
          <p:nvPr>
            <p:ph type="title"/>
          </p:nvPr>
        </p:nvSpPr>
        <p:spPr/>
        <p:txBody>
          <a:bodyPr/>
          <a:lstStyle/>
          <a:p>
            <a:r>
              <a:rPr lang="pt-BR" altLang="pt-BR"/>
              <a:t>Agenda</a:t>
            </a:r>
          </a:p>
        </p:txBody>
      </p:sp>
      <p:sp>
        <p:nvSpPr>
          <p:cNvPr id="20483" name="Espaço Reservado para Conteúdo 2">
            <a:extLst>
              <a:ext uri="{FF2B5EF4-FFF2-40B4-BE49-F238E27FC236}">
                <a16:creationId xmlns:a16="http://schemas.microsoft.com/office/drawing/2014/main" id="{E33537CF-0BF9-4635-BFC3-1B12F8293E23}"/>
              </a:ext>
            </a:extLst>
          </p:cNvPr>
          <p:cNvSpPr>
            <a:spLocks noGrp="1" noChangeArrowheads="1"/>
          </p:cNvSpPr>
          <p:nvPr>
            <p:ph idx="4294967295"/>
          </p:nvPr>
        </p:nvSpPr>
        <p:spPr>
          <a:xfrm>
            <a:off x="1593436" y="1268760"/>
            <a:ext cx="9782801" cy="5400600"/>
          </a:xfrm>
        </p:spPr>
        <p:txBody>
          <a:bodyPr>
            <a:noAutofit/>
          </a:bodyPr>
          <a:lstStyle/>
          <a:p>
            <a:pPr algn="just">
              <a:lnSpc>
                <a:spcPct val="170000"/>
              </a:lnSpc>
              <a:defRPr/>
            </a:pPr>
            <a:r>
              <a:rPr lang="pt-BR" altLang="pt-BR" sz="3000" dirty="0"/>
              <a:t>Histórico</a:t>
            </a:r>
          </a:p>
          <a:p>
            <a:pPr algn="just">
              <a:lnSpc>
                <a:spcPct val="170000"/>
              </a:lnSpc>
              <a:defRPr/>
            </a:pPr>
            <a:r>
              <a:rPr lang="pt-BR" altLang="pt-BR" sz="3000" dirty="0"/>
              <a:t>O que é cerveja?</a:t>
            </a:r>
          </a:p>
          <a:p>
            <a:pPr algn="just">
              <a:lnSpc>
                <a:spcPct val="170000"/>
              </a:lnSpc>
              <a:defRPr/>
            </a:pPr>
            <a:r>
              <a:rPr lang="pt-BR" altLang="pt-BR" sz="3000" dirty="0"/>
              <a:t>Tipos de cerveja</a:t>
            </a:r>
          </a:p>
          <a:p>
            <a:pPr algn="just">
              <a:lnSpc>
                <a:spcPct val="170000"/>
              </a:lnSpc>
              <a:defRPr/>
            </a:pPr>
            <a:r>
              <a:rPr lang="pt-BR" altLang="pt-BR" sz="3000" dirty="0"/>
              <a:t>Matérias primas</a:t>
            </a:r>
          </a:p>
          <a:p>
            <a:pPr algn="just">
              <a:lnSpc>
                <a:spcPct val="170000"/>
              </a:lnSpc>
              <a:defRPr/>
            </a:pPr>
            <a:r>
              <a:rPr lang="pt-BR" altLang="pt-BR" sz="3000" dirty="0"/>
              <a:t>Processo cervejeiro</a:t>
            </a:r>
          </a:p>
          <a:p>
            <a:pPr marL="0" indent="0">
              <a:lnSpc>
                <a:spcPct val="170000"/>
              </a:lnSpc>
              <a:buNone/>
              <a:defRPr/>
            </a:pPr>
            <a:br>
              <a:rPr lang="pt-BR" altLang="pt-BR" sz="3000" dirty="0"/>
            </a:br>
            <a:endParaRPr lang="pt-BR" altLang="pt-BR" sz="3000" dirty="0"/>
          </a:p>
        </p:txBody>
      </p:sp>
    </p:spTree>
    <p:extLst>
      <p:ext uri="{BB962C8B-B14F-4D97-AF65-F5344CB8AC3E}">
        <p14:creationId xmlns:p14="http://schemas.microsoft.com/office/powerpoint/2010/main" val="229439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ítulo 1">
            <a:extLst>
              <a:ext uri="{FF2B5EF4-FFF2-40B4-BE49-F238E27FC236}">
                <a16:creationId xmlns:a16="http://schemas.microsoft.com/office/drawing/2014/main" id="{59BFCBEF-3B48-468D-8D60-56E6262D7AC8}"/>
              </a:ext>
            </a:extLst>
          </p:cNvPr>
          <p:cNvSpPr>
            <a:spLocks noGrp="1" noChangeArrowheads="1"/>
          </p:cNvSpPr>
          <p:nvPr>
            <p:ph type="title"/>
          </p:nvPr>
        </p:nvSpPr>
        <p:spPr/>
        <p:txBody>
          <a:bodyPr/>
          <a:lstStyle/>
          <a:p>
            <a:r>
              <a:rPr lang="pt-BR" altLang="pt-BR"/>
              <a:t>Lambic</a:t>
            </a:r>
          </a:p>
        </p:txBody>
      </p:sp>
      <p:sp>
        <p:nvSpPr>
          <p:cNvPr id="30723" name="Espaço Reservado para Conteúdo 6">
            <a:extLst>
              <a:ext uri="{FF2B5EF4-FFF2-40B4-BE49-F238E27FC236}">
                <a16:creationId xmlns:a16="http://schemas.microsoft.com/office/drawing/2014/main" id="{69D73405-3C01-48F8-AB32-7884C2F37FEF}"/>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sz="2800" dirty="0">
                <a:cs typeface="Arial" panose="020B0604020202020204" pitchFamily="34" charset="0"/>
              </a:rPr>
              <a:t>Cervejas de fermentação espontânea</a:t>
            </a:r>
          </a:p>
          <a:p>
            <a:pPr algn="just">
              <a:lnSpc>
                <a:spcPct val="150000"/>
              </a:lnSpc>
            </a:pPr>
            <a:r>
              <a:rPr lang="pt-BR" altLang="pt-BR" sz="2800" dirty="0">
                <a:cs typeface="Arial" panose="020B0604020202020204" pitchFamily="34" charset="0"/>
              </a:rPr>
              <a:t>De paladar bem distinto, a sensação de bebê-las lembra em muito a de um vinho espumante. São originárias da região de </a:t>
            </a:r>
            <a:r>
              <a:rPr lang="pt-BR" altLang="pt-BR" sz="2800" dirty="0" err="1">
                <a:cs typeface="Arial" panose="020B0604020202020204" pitchFamily="34" charset="0"/>
              </a:rPr>
              <a:t>Leembek</a:t>
            </a:r>
            <a:r>
              <a:rPr lang="pt-BR" altLang="pt-BR" sz="2800" dirty="0">
                <a:cs typeface="Arial" panose="020B0604020202020204" pitchFamily="34" charset="0"/>
              </a:rPr>
              <a:t> na Bélgica.</a:t>
            </a:r>
          </a:p>
          <a:p>
            <a:pPr lvl="1" algn="just">
              <a:lnSpc>
                <a:spcPct val="150000"/>
              </a:lnSpc>
            </a:pPr>
            <a:r>
              <a:rPr lang="pt-BR" altLang="pt-BR" sz="2400" dirty="0" err="1">
                <a:cs typeface="Arial" panose="020B0604020202020204" pitchFamily="34" charset="0"/>
              </a:rPr>
              <a:t>Geuze</a:t>
            </a:r>
            <a:r>
              <a:rPr lang="pt-BR" altLang="pt-BR" sz="2400" dirty="0">
                <a:cs typeface="Arial" panose="020B0604020202020204" pitchFamily="34" charset="0"/>
              </a:rPr>
              <a:t>: </a:t>
            </a:r>
            <a:r>
              <a:rPr lang="pt-BR" altLang="pt-BR" sz="2400" dirty="0" err="1">
                <a:cs typeface="Arial" panose="020B0604020202020204" pitchFamily="34" charset="0"/>
              </a:rPr>
              <a:t>blend</a:t>
            </a:r>
            <a:r>
              <a:rPr lang="pt-BR" altLang="pt-BR" sz="2400" dirty="0">
                <a:cs typeface="Arial" panose="020B0604020202020204" pitchFamily="34" charset="0"/>
              </a:rPr>
              <a:t> de cervejas </a:t>
            </a:r>
            <a:r>
              <a:rPr lang="pt-BR" altLang="pt-BR" sz="2400" dirty="0" err="1">
                <a:cs typeface="Arial" panose="020B0604020202020204" pitchFamily="34" charset="0"/>
              </a:rPr>
              <a:t>lambic</a:t>
            </a:r>
            <a:r>
              <a:rPr lang="pt-BR" altLang="pt-BR" sz="2400" dirty="0">
                <a:cs typeface="Arial" panose="020B0604020202020204" pitchFamily="34" charset="0"/>
              </a:rPr>
              <a:t>.</a:t>
            </a:r>
          </a:p>
          <a:p>
            <a:pPr lvl="1" algn="just">
              <a:lnSpc>
                <a:spcPct val="150000"/>
              </a:lnSpc>
            </a:pPr>
            <a:r>
              <a:rPr lang="pt-BR" altLang="pt-BR" sz="2400" dirty="0">
                <a:cs typeface="Arial" panose="020B0604020202020204" pitchFamily="34" charset="0"/>
              </a:rPr>
              <a:t>Kriek: cerveja </a:t>
            </a:r>
            <a:r>
              <a:rPr lang="pt-BR" altLang="pt-BR" sz="2400" dirty="0" err="1">
                <a:cs typeface="Arial" panose="020B0604020202020204" pitchFamily="34" charset="0"/>
              </a:rPr>
              <a:t>lambic</a:t>
            </a:r>
            <a:r>
              <a:rPr lang="pt-BR" altLang="pt-BR" sz="2400" dirty="0">
                <a:cs typeface="Arial" panose="020B0604020202020204" pitchFamily="34" charset="0"/>
              </a:rPr>
              <a:t> com adição de cerejas durante o período de maturação em barrica.</a:t>
            </a:r>
          </a:p>
          <a:p>
            <a:pPr algn="just">
              <a:lnSpc>
                <a:spcPct val="150000"/>
              </a:lnSpc>
            </a:pPr>
            <a:endParaRPr lang="pt-BR" altLang="pt-BR" sz="2800" dirty="0">
              <a:cs typeface="Arial" panose="020B0604020202020204" pitchFamily="34" charset="0"/>
            </a:endParaRPr>
          </a:p>
          <a:p>
            <a:endParaRPr lang="pt-BR" altLang="pt-BR" sz="2400" dirty="0"/>
          </a:p>
        </p:txBody>
      </p:sp>
    </p:spTree>
    <p:extLst>
      <p:ext uri="{BB962C8B-B14F-4D97-AF65-F5344CB8AC3E}">
        <p14:creationId xmlns:p14="http://schemas.microsoft.com/office/powerpoint/2010/main" val="406977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lnSpcReduction="10000"/>
          </a:bodyPr>
          <a:lstStyle/>
          <a:p>
            <a:pPr algn="just">
              <a:lnSpc>
                <a:spcPct val="150000"/>
              </a:lnSpc>
            </a:pPr>
            <a:r>
              <a:rPr lang="pt-BR" dirty="0"/>
              <a:t>Os  guia de estilos, BA e BJCP, ajudam a revolucionar o universo cervejeiro artesanal e que se fazem tão presentes na vida de um cervejeiro quanto suas panelas e receitas. Cada um com suas características, mas tendo como propósito algo em comum: </a:t>
            </a:r>
            <a:r>
              <a:rPr lang="pt-BR" b="1" dirty="0"/>
              <a:t>aprimorar o setor, catalogar estilos e servir como base para este mercado</a:t>
            </a:r>
            <a:r>
              <a:rPr lang="pt-BR" dirty="0"/>
              <a:t>.</a:t>
            </a:r>
          </a:p>
        </p:txBody>
      </p:sp>
    </p:spTree>
    <p:extLst>
      <p:ext uri="{BB962C8B-B14F-4D97-AF65-F5344CB8AC3E}">
        <p14:creationId xmlns:p14="http://schemas.microsoft.com/office/powerpoint/2010/main" val="214767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62500" lnSpcReduction="20000"/>
          </a:bodyPr>
          <a:lstStyle/>
          <a:p>
            <a:pPr algn="just">
              <a:lnSpc>
                <a:spcPct val="150000"/>
              </a:lnSpc>
            </a:pPr>
            <a:r>
              <a:rPr lang="pt-BR" b="1" dirty="0"/>
              <a:t>BA: </a:t>
            </a:r>
            <a:r>
              <a:rPr lang="pt-BR" b="1" i="1" dirty="0" err="1"/>
              <a:t>Brewers</a:t>
            </a:r>
            <a:r>
              <a:rPr lang="pt-BR" b="1" i="1" dirty="0"/>
              <a:t> </a:t>
            </a:r>
            <a:r>
              <a:rPr lang="pt-BR" b="1" i="1" dirty="0" err="1"/>
              <a:t>Association</a:t>
            </a:r>
            <a:endParaRPr lang="pt-BR" b="1" i="1" dirty="0"/>
          </a:p>
          <a:p>
            <a:pPr algn="just">
              <a:lnSpc>
                <a:spcPct val="150000"/>
              </a:lnSpc>
            </a:pPr>
            <a:r>
              <a:rPr lang="pt-BR" dirty="0"/>
              <a:t>Criada em 2005 nos Estados Unidos reúne mais de 6,3 mil cervejarias artesanais. Seu principal papel é promover e proteger os cervejeiros independentes americanos.</a:t>
            </a:r>
          </a:p>
          <a:p>
            <a:pPr lvl="1" algn="just">
              <a:lnSpc>
                <a:spcPct val="150000"/>
              </a:lnSpc>
            </a:pPr>
            <a:r>
              <a:rPr lang="en-US" dirty="0"/>
              <a:t>Great American Beer Festival e do World Beer Cup</a:t>
            </a:r>
          </a:p>
          <a:p>
            <a:pPr algn="just">
              <a:lnSpc>
                <a:spcPct val="150000"/>
              </a:lnSpc>
            </a:pPr>
            <a:r>
              <a:rPr lang="pt-BR" dirty="0"/>
              <a:t>Para que um estilo entre no guia são levados em conta fatores como a importância histórica, a autenticidade da bebida ou se determinada cerveja se mostra relevante para o mercado atual</a:t>
            </a:r>
          </a:p>
          <a:p>
            <a:pPr lvl="1" algn="just">
              <a:lnSpc>
                <a:spcPct val="150000"/>
              </a:lnSpc>
            </a:pPr>
            <a:r>
              <a:rPr lang="pt-BR" dirty="0"/>
              <a:t>Atualizado anualmente.</a:t>
            </a:r>
          </a:p>
          <a:p>
            <a:pPr algn="just">
              <a:lnSpc>
                <a:spcPct val="150000"/>
              </a:lnSpc>
            </a:pPr>
            <a:r>
              <a:rPr lang="pt-BR" i="1" dirty="0">
                <a:hlinkClick r:id="rId2"/>
              </a:rPr>
              <a:t>https://www.brewersassociation.org/</a:t>
            </a:r>
            <a:endParaRPr lang="pt-BR" i="1" dirty="0"/>
          </a:p>
          <a:p>
            <a:pPr algn="just">
              <a:lnSpc>
                <a:spcPct val="150000"/>
              </a:lnSpc>
            </a:pPr>
            <a:endParaRPr lang="pt-BR" dirty="0"/>
          </a:p>
        </p:txBody>
      </p:sp>
    </p:spTree>
    <p:extLst>
      <p:ext uri="{BB962C8B-B14F-4D97-AF65-F5344CB8AC3E}">
        <p14:creationId xmlns:p14="http://schemas.microsoft.com/office/powerpoint/2010/main" val="44048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77500" lnSpcReduction="20000"/>
          </a:bodyPr>
          <a:lstStyle/>
          <a:p>
            <a:pPr algn="just">
              <a:lnSpc>
                <a:spcPct val="150000"/>
              </a:lnSpc>
            </a:pPr>
            <a:r>
              <a:rPr lang="pt-BR" b="1" dirty="0"/>
              <a:t>BJCP: </a:t>
            </a:r>
            <a:r>
              <a:rPr lang="pt-BR" b="1" i="1" dirty="0" err="1"/>
              <a:t>Beer</a:t>
            </a:r>
            <a:r>
              <a:rPr lang="pt-BR" b="1" i="1" dirty="0"/>
              <a:t> Judge </a:t>
            </a:r>
            <a:r>
              <a:rPr lang="pt-BR" b="1" i="1" dirty="0" err="1"/>
              <a:t>Certification</a:t>
            </a:r>
            <a:r>
              <a:rPr lang="pt-BR" b="1" i="1" dirty="0"/>
              <a:t> </a:t>
            </a:r>
            <a:r>
              <a:rPr lang="pt-BR" b="1" i="1" dirty="0" err="1"/>
              <a:t>Program</a:t>
            </a:r>
            <a:endParaRPr lang="pt-BR" b="1" i="1" dirty="0"/>
          </a:p>
          <a:p>
            <a:pPr algn="just">
              <a:lnSpc>
                <a:spcPct val="150000"/>
              </a:lnSpc>
            </a:pPr>
            <a:r>
              <a:rPr lang="pt-BR" dirty="0"/>
              <a:t>Entidade sem fins lucrativos criada em 1985. Seu principal objetivo é formar e certificar juízes de cerveja, hidromel e sidra por meio de exames, monitoramento e certificações em competições.</a:t>
            </a:r>
          </a:p>
          <a:p>
            <a:pPr algn="just">
              <a:lnSpc>
                <a:spcPct val="150000"/>
              </a:lnSpc>
            </a:pPr>
            <a:r>
              <a:rPr lang="pt-BR" dirty="0"/>
              <a:t>Última atualização ocorreu 2015 com a inclusão de estilos provisórios como a  Catharina </a:t>
            </a:r>
            <a:r>
              <a:rPr lang="pt-BR" dirty="0" err="1"/>
              <a:t>Sour</a:t>
            </a:r>
            <a:r>
              <a:rPr lang="pt-BR" dirty="0"/>
              <a:t> e a New </a:t>
            </a:r>
            <a:r>
              <a:rPr lang="pt-BR" dirty="0" err="1"/>
              <a:t>England</a:t>
            </a:r>
            <a:r>
              <a:rPr lang="pt-BR" dirty="0"/>
              <a:t> IPA.</a:t>
            </a:r>
          </a:p>
          <a:p>
            <a:pPr algn="just">
              <a:lnSpc>
                <a:spcPct val="150000"/>
              </a:lnSpc>
            </a:pPr>
            <a:r>
              <a:rPr lang="pt-BR" i="1" dirty="0">
                <a:hlinkClick r:id="rId2"/>
              </a:rPr>
              <a:t>https://www.bjcp.org</a:t>
            </a:r>
            <a:endParaRPr lang="pt-BR" dirty="0"/>
          </a:p>
        </p:txBody>
      </p:sp>
    </p:spTree>
    <p:extLst>
      <p:ext uri="{BB962C8B-B14F-4D97-AF65-F5344CB8AC3E}">
        <p14:creationId xmlns:p14="http://schemas.microsoft.com/office/powerpoint/2010/main" val="23962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77500" lnSpcReduction="20000"/>
          </a:bodyPr>
          <a:lstStyle/>
          <a:p>
            <a:pPr algn="just">
              <a:lnSpc>
                <a:spcPct val="150000"/>
              </a:lnSpc>
            </a:pPr>
            <a:r>
              <a:rPr lang="pt-BR" b="1" dirty="0"/>
              <a:t>BA X BJCP</a:t>
            </a:r>
          </a:p>
          <a:p>
            <a:pPr algn="just">
              <a:lnSpc>
                <a:spcPct val="150000"/>
              </a:lnSpc>
            </a:pPr>
            <a:r>
              <a:rPr lang="pt-BR" dirty="0"/>
              <a:t>BA é descrito de forma mais genérica, sem especificações técnicas, principalmente porque as diretrizes são voltadas para os fabricantes -</a:t>
            </a:r>
            <a:r>
              <a:rPr lang="pt-BR" b="1" dirty="0"/>
              <a:t> </a:t>
            </a:r>
            <a:r>
              <a:rPr lang="pt-BR" dirty="0"/>
              <a:t>e imagina-se que eles conheçam e dominem bem as características das cervejas que estão produzindo.</a:t>
            </a:r>
          </a:p>
          <a:p>
            <a:pPr algn="just">
              <a:lnSpc>
                <a:spcPct val="150000"/>
              </a:lnSpc>
            </a:pPr>
            <a:r>
              <a:rPr lang="pt-BR" dirty="0"/>
              <a:t>O BA é mais atualizado e mais flexível em relação à inclusão de novos estilos, e oferece um bom retrato do mercado cervejeiro no ano em questão.</a:t>
            </a:r>
          </a:p>
        </p:txBody>
      </p:sp>
    </p:spTree>
    <p:extLst>
      <p:ext uri="{BB962C8B-B14F-4D97-AF65-F5344CB8AC3E}">
        <p14:creationId xmlns:p14="http://schemas.microsoft.com/office/powerpoint/2010/main" val="344708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92500"/>
          </a:bodyPr>
          <a:lstStyle/>
          <a:p>
            <a:pPr algn="just">
              <a:lnSpc>
                <a:spcPct val="150000"/>
              </a:lnSpc>
            </a:pPr>
            <a:r>
              <a:rPr lang="pt-BR" b="1" dirty="0"/>
              <a:t>BA X BJCP</a:t>
            </a:r>
          </a:p>
          <a:p>
            <a:pPr algn="just">
              <a:lnSpc>
                <a:spcPct val="150000"/>
              </a:lnSpc>
            </a:pPr>
            <a:r>
              <a:rPr lang="pt-BR" dirty="0"/>
              <a:t>BJCP é voltado para julgamentos e para formação de juízes, portanto, contém mais especificações técnicas e é mais conservador em seus atualizações. </a:t>
            </a:r>
          </a:p>
          <a:p>
            <a:pPr algn="just">
              <a:lnSpc>
                <a:spcPct val="150000"/>
              </a:lnSpc>
            </a:pPr>
            <a:r>
              <a:rPr lang="pt-BR" dirty="0"/>
              <a:t>Eles esperam que a cerveja apresente uma tendência de sobrevivência ao tempo e ao mercado.</a:t>
            </a:r>
          </a:p>
        </p:txBody>
      </p:sp>
    </p:spTree>
    <p:extLst>
      <p:ext uri="{BB962C8B-B14F-4D97-AF65-F5344CB8AC3E}">
        <p14:creationId xmlns:p14="http://schemas.microsoft.com/office/powerpoint/2010/main" val="42507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85000" lnSpcReduction="20000"/>
          </a:bodyPr>
          <a:lstStyle/>
          <a:p>
            <a:pPr algn="just">
              <a:lnSpc>
                <a:spcPct val="150000"/>
              </a:lnSpc>
            </a:pPr>
            <a:r>
              <a:rPr lang="pt-BR" b="1" dirty="0"/>
              <a:t>American Light </a:t>
            </a:r>
            <a:r>
              <a:rPr lang="pt-BR" b="1" dirty="0" err="1"/>
              <a:t>Lager</a:t>
            </a:r>
            <a:r>
              <a:rPr lang="pt-BR" b="1" dirty="0"/>
              <a:t> – BA</a:t>
            </a:r>
          </a:p>
          <a:p>
            <a:pPr algn="just">
              <a:lnSpc>
                <a:spcPct val="150000"/>
              </a:lnSpc>
            </a:pPr>
            <a:r>
              <a:rPr lang="pt-BR" b="1" dirty="0"/>
              <a:t>Cor</a:t>
            </a:r>
            <a:r>
              <a:rPr lang="pt-BR" dirty="0"/>
              <a:t>: Muito clara a pálida</a:t>
            </a:r>
          </a:p>
          <a:p>
            <a:pPr algn="just">
              <a:lnSpc>
                <a:spcPct val="150000"/>
              </a:lnSpc>
            </a:pPr>
            <a:r>
              <a:rPr lang="pt-BR" b="1" dirty="0"/>
              <a:t>Transparência</a:t>
            </a:r>
            <a:r>
              <a:rPr lang="pt-BR" dirty="0"/>
              <a:t>: </a:t>
            </a:r>
            <a:r>
              <a:rPr lang="pt-BR" i="1" dirty="0" err="1"/>
              <a:t>chill</a:t>
            </a:r>
            <a:r>
              <a:rPr lang="pt-BR" dirty="0"/>
              <a:t> </a:t>
            </a:r>
            <a:r>
              <a:rPr lang="pt-BR" i="1" dirty="0" err="1"/>
              <a:t>haze</a:t>
            </a:r>
            <a:r>
              <a:rPr lang="pt-BR" dirty="0"/>
              <a:t> não deve estar presente.</a:t>
            </a:r>
          </a:p>
          <a:p>
            <a:pPr algn="just">
              <a:lnSpc>
                <a:spcPct val="150000"/>
              </a:lnSpc>
            </a:pPr>
            <a:r>
              <a:rPr lang="pt-BR" b="1" dirty="0"/>
              <a:t>Percepção</a:t>
            </a:r>
            <a:r>
              <a:rPr lang="pt-BR" dirty="0"/>
              <a:t> </a:t>
            </a:r>
            <a:r>
              <a:rPr lang="pt-BR" b="1" dirty="0"/>
              <a:t>do aroma e sabor do malte</a:t>
            </a:r>
            <a:r>
              <a:rPr lang="pt-BR" dirty="0"/>
              <a:t>: muito baixo.</a:t>
            </a:r>
          </a:p>
          <a:p>
            <a:pPr algn="just">
              <a:lnSpc>
                <a:spcPct val="150000"/>
              </a:lnSpc>
            </a:pPr>
            <a:r>
              <a:rPr lang="pt-BR" b="1" dirty="0"/>
              <a:t>Percepção do aroma e sabor do lúpulo</a:t>
            </a:r>
            <a:r>
              <a:rPr lang="pt-BR" dirty="0"/>
              <a:t>: ausente a muito baixo.</a:t>
            </a:r>
          </a:p>
          <a:p>
            <a:pPr algn="just">
              <a:lnSpc>
                <a:spcPct val="150000"/>
              </a:lnSpc>
            </a:pPr>
            <a:r>
              <a:rPr lang="pt-BR" b="1" dirty="0"/>
              <a:t>Percepção do amargor</a:t>
            </a:r>
            <a:r>
              <a:rPr lang="pt-BR" dirty="0"/>
              <a:t>: ausente ou muito baixo.</a:t>
            </a:r>
          </a:p>
          <a:p>
            <a:pPr algn="just">
              <a:lnSpc>
                <a:spcPct val="150000"/>
              </a:lnSpc>
            </a:pPr>
            <a:endParaRPr lang="pt-BR" b="1" dirty="0"/>
          </a:p>
        </p:txBody>
      </p:sp>
    </p:spTree>
    <p:extLst>
      <p:ext uri="{BB962C8B-B14F-4D97-AF65-F5344CB8AC3E}">
        <p14:creationId xmlns:p14="http://schemas.microsoft.com/office/powerpoint/2010/main" val="238099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92500" lnSpcReduction="20000"/>
          </a:bodyPr>
          <a:lstStyle/>
          <a:p>
            <a:pPr algn="just">
              <a:lnSpc>
                <a:spcPct val="150000"/>
              </a:lnSpc>
            </a:pPr>
            <a:r>
              <a:rPr lang="pt-BR" b="1" dirty="0"/>
              <a:t>Características de fermentação</a:t>
            </a:r>
            <a:r>
              <a:rPr lang="pt-BR" dirty="0"/>
              <a:t>: Os ésteres frutados geralmente estão ausentes, mas podem estar presentes em níveis muito baixos. O </a:t>
            </a:r>
            <a:r>
              <a:rPr lang="pt-BR" dirty="0" err="1"/>
              <a:t>diacetil</a:t>
            </a:r>
            <a:r>
              <a:rPr lang="pt-BR" dirty="0"/>
              <a:t> não deve estar presente. Milho, arroz ou outros cereais ou açúcar são frequentemente usados. Essas cervejas são caracterizadas  por um grau extremamente alto de atenuação. A gravidade final é geralmente menor que 1000 (0° </a:t>
            </a:r>
            <a:r>
              <a:rPr lang="pt-BR" dirty="0" err="1"/>
              <a:t>Plato</a:t>
            </a:r>
            <a:r>
              <a:rPr lang="pt-BR" dirty="0"/>
              <a:t>).</a:t>
            </a:r>
          </a:p>
          <a:p>
            <a:pPr algn="just">
              <a:lnSpc>
                <a:spcPct val="150000"/>
              </a:lnSpc>
            </a:pPr>
            <a:endParaRPr lang="pt-BR" b="1" dirty="0"/>
          </a:p>
        </p:txBody>
      </p:sp>
    </p:spTree>
    <p:extLst>
      <p:ext uri="{BB962C8B-B14F-4D97-AF65-F5344CB8AC3E}">
        <p14:creationId xmlns:p14="http://schemas.microsoft.com/office/powerpoint/2010/main" val="428471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85000" lnSpcReduction="10000"/>
          </a:bodyPr>
          <a:lstStyle/>
          <a:p>
            <a:pPr algn="just">
              <a:lnSpc>
                <a:spcPct val="150000"/>
              </a:lnSpc>
            </a:pPr>
            <a:r>
              <a:rPr lang="pt-BR" b="1" dirty="0"/>
              <a:t>Corpo</a:t>
            </a:r>
            <a:r>
              <a:rPr lang="pt-BR" dirty="0"/>
              <a:t>: baixo com sensação de secura na boca</a:t>
            </a:r>
          </a:p>
          <a:p>
            <a:pPr algn="just">
              <a:lnSpc>
                <a:spcPct val="150000"/>
              </a:lnSpc>
            </a:pPr>
            <a:r>
              <a:rPr lang="pt-BR" b="1" dirty="0"/>
              <a:t>Notas adicionais</a:t>
            </a:r>
            <a:r>
              <a:rPr lang="pt-BR" dirty="0"/>
              <a:t>: essas cervejas são ricas em carbonatação. Os atributos de sabor típicos da cerveja geralmente são muito baixos quando presentes. As calorias não devem exceder 125 por porção de 12 oz. As cervejas com baixo teor de carboidratos devem ter um nível máximo de carboidratos de 3,0g por 12 oz (356 ml). </a:t>
            </a:r>
          </a:p>
          <a:p>
            <a:pPr algn="just">
              <a:lnSpc>
                <a:spcPct val="150000"/>
              </a:lnSpc>
            </a:pPr>
            <a:endParaRPr lang="pt-BR" b="1" dirty="0"/>
          </a:p>
        </p:txBody>
      </p:sp>
    </p:spTree>
    <p:extLst>
      <p:ext uri="{BB962C8B-B14F-4D97-AF65-F5344CB8AC3E}">
        <p14:creationId xmlns:p14="http://schemas.microsoft.com/office/powerpoint/2010/main" val="82446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92500"/>
          </a:bodyPr>
          <a:lstStyle/>
          <a:p>
            <a:pPr algn="just">
              <a:lnSpc>
                <a:spcPct val="150000"/>
              </a:lnSpc>
            </a:pPr>
            <a:r>
              <a:rPr lang="pt-BR" b="1" dirty="0"/>
              <a:t>Gravidade Original (</a:t>
            </a:r>
            <a:r>
              <a:rPr lang="pt-BR" b="1" dirty="0" err="1"/>
              <a:t>°Plato</a:t>
            </a:r>
            <a:r>
              <a:rPr lang="pt-BR" b="1" dirty="0"/>
              <a:t>)</a:t>
            </a:r>
            <a:r>
              <a:rPr lang="pt-BR" dirty="0"/>
              <a:t> 1.024-1.040 (6.1-10 </a:t>
            </a:r>
            <a:r>
              <a:rPr lang="pt-BR" dirty="0" err="1"/>
              <a:t>°Plato</a:t>
            </a:r>
            <a:r>
              <a:rPr lang="pt-BR" dirty="0"/>
              <a:t>)</a:t>
            </a:r>
          </a:p>
          <a:p>
            <a:pPr algn="just">
              <a:lnSpc>
                <a:spcPct val="150000"/>
              </a:lnSpc>
            </a:pPr>
            <a:r>
              <a:rPr lang="pt-BR" b="1" dirty="0"/>
              <a:t>Gravidade Final (</a:t>
            </a:r>
            <a:r>
              <a:rPr lang="pt-BR" b="1" dirty="0" err="1"/>
              <a:t>°Plato</a:t>
            </a:r>
            <a:r>
              <a:rPr lang="pt-BR" b="1" dirty="0"/>
              <a:t>)</a:t>
            </a:r>
            <a:r>
              <a:rPr lang="pt-BR" dirty="0"/>
              <a:t> 0.992-1.008 (menor que 2.1-2.1 </a:t>
            </a:r>
            <a:r>
              <a:rPr lang="pt-BR" dirty="0" err="1"/>
              <a:t>°Plato</a:t>
            </a:r>
            <a:r>
              <a:rPr lang="pt-BR" dirty="0"/>
              <a:t>)</a:t>
            </a:r>
          </a:p>
          <a:p>
            <a:pPr algn="just">
              <a:lnSpc>
                <a:spcPct val="150000"/>
              </a:lnSpc>
            </a:pPr>
            <a:r>
              <a:rPr lang="pt-BR" b="1" dirty="0"/>
              <a:t>Álcool (Volume)</a:t>
            </a:r>
            <a:r>
              <a:rPr lang="pt-BR" dirty="0"/>
              <a:t> 2.8%-3.5% (3.5%-4.4%)</a:t>
            </a:r>
          </a:p>
          <a:p>
            <a:pPr algn="just">
              <a:lnSpc>
                <a:spcPct val="150000"/>
              </a:lnSpc>
            </a:pPr>
            <a:r>
              <a:rPr lang="pt-BR" b="1" dirty="0"/>
              <a:t>Amargor (IBU)</a:t>
            </a:r>
            <a:r>
              <a:rPr lang="pt-BR" dirty="0"/>
              <a:t> 4-10</a:t>
            </a:r>
          </a:p>
          <a:p>
            <a:pPr algn="just">
              <a:lnSpc>
                <a:spcPct val="150000"/>
              </a:lnSpc>
            </a:pPr>
            <a:r>
              <a:rPr lang="pt-BR" b="1" dirty="0"/>
              <a:t>Cor SRM (EBC)</a:t>
            </a:r>
            <a:r>
              <a:rPr lang="pt-BR" dirty="0"/>
              <a:t> 1.5-4 (3-8 EBC) </a:t>
            </a:r>
          </a:p>
          <a:p>
            <a:pPr algn="just">
              <a:lnSpc>
                <a:spcPct val="150000"/>
              </a:lnSpc>
            </a:pPr>
            <a:endParaRPr lang="pt-BR" b="1" dirty="0"/>
          </a:p>
        </p:txBody>
      </p:sp>
    </p:spTree>
    <p:extLst>
      <p:ext uri="{BB962C8B-B14F-4D97-AF65-F5344CB8AC3E}">
        <p14:creationId xmlns:p14="http://schemas.microsoft.com/office/powerpoint/2010/main" val="9773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B013D-B375-4E84-B1A5-59C83868041A}"/>
              </a:ext>
            </a:extLst>
          </p:cNvPr>
          <p:cNvSpPr>
            <a:spLocks noGrp="1"/>
          </p:cNvSpPr>
          <p:nvPr>
            <p:ph type="title"/>
          </p:nvPr>
        </p:nvSpPr>
        <p:spPr/>
        <p:txBody>
          <a:bodyPr/>
          <a:lstStyle/>
          <a:p>
            <a:r>
              <a:rPr lang="pt-BR" dirty="0"/>
              <a:t>Histórico</a:t>
            </a:r>
          </a:p>
        </p:txBody>
      </p:sp>
      <p:sp>
        <p:nvSpPr>
          <p:cNvPr id="3" name="Espaço Reservado para Texto 2">
            <a:extLst>
              <a:ext uri="{FF2B5EF4-FFF2-40B4-BE49-F238E27FC236}">
                <a16:creationId xmlns:a16="http://schemas.microsoft.com/office/drawing/2014/main" id="{9BB900AC-1F25-41C7-8C6F-ABFFBC39807C}"/>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98481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a:bodyPr>
          <a:lstStyle/>
          <a:p>
            <a:pPr algn="just">
              <a:lnSpc>
                <a:spcPct val="150000"/>
              </a:lnSpc>
            </a:pPr>
            <a:r>
              <a:rPr lang="pt-BR" b="1" dirty="0"/>
              <a:t>American Light </a:t>
            </a:r>
            <a:r>
              <a:rPr lang="pt-BR" b="1" dirty="0" err="1"/>
              <a:t>Lager</a:t>
            </a:r>
            <a:r>
              <a:rPr lang="pt-BR" b="1" dirty="0"/>
              <a:t> – BJCP</a:t>
            </a:r>
          </a:p>
          <a:p>
            <a:pPr algn="just">
              <a:lnSpc>
                <a:spcPct val="150000"/>
              </a:lnSpc>
            </a:pPr>
            <a:r>
              <a:rPr lang="pt-BR" b="1" dirty="0"/>
              <a:t>Impressão geral</a:t>
            </a:r>
            <a:r>
              <a:rPr lang="pt-BR" dirty="0"/>
              <a:t>: Altamente </a:t>
            </a:r>
            <a:r>
              <a:rPr lang="pt-BR" dirty="0" err="1"/>
              <a:t>carbonatada</a:t>
            </a:r>
            <a:r>
              <a:rPr lang="pt-BR" dirty="0"/>
              <a:t> e corpo muito leve, são </a:t>
            </a:r>
            <a:r>
              <a:rPr lang="pt-BR" i="1" dirty="0" err="1"/>
              <a:t>lagers</a:t>
            </a:r>
            <a:r>
              <a:rPr lang="pt-BR" dirty="0"/>
              <a:t> quase sem sabor e projetadas para serem consumidos bem geladas. Muito refrescantes e para matar a sede.</a:t>
            </a:r>
          </a:p>
          <a:p>
            <a:pPr algn="just">
              <a:lnSpc>
                <a:spcPct val="150000"/>
              </a:lnSpc>
            </a:pPr>
            <a:endParaRPr lang="pt-BR" b="1" dirty="0"/>
          </a:p>
        </p:txBody>
      </p:sp>
    </p:spTree>
    <p:extLst>
      <p:ext uri="{BB962C8B-B14F-4D97-AF65-F5344CB8AC3E}">
        <p14:creationId xmlns:p14="http://schemas.microsoft.com/office/powerpoint/2010/main" val="26916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92500" lnSpcReduction="20000"/>
          </a:bodyPr>
          <a:lstStyle/>
          <a:p>
            <a:pPr algn="just">
              <a:lnSpc>
                <a:spcPct val="150000"/>
              </a:lnSpc>
            </a:pPr>
            <a:r>
              <a:rPr lang="pt-BR" b="1" dirty="0"/>
              <a:t>Aroma</a:t>
            </a:r>
            <a:r>
              <a:rPr lang="pt-BR" dirty="0"/>
              <a:t>: Baixo a nenhum aroma de malte, embora, se presente pode ser percebido como granulado, doce ou milho. Aroma de lúpulo leve a nenhum; se presente, apresenta um caráter picante ou floral. Apesar de um caráter de fermentação limpa é desejável, algumas características de levedura (particularmente um leve frutado de maçã) não é uma falha. DMS em níveis baixos não é uma falha.</a:t>
            </a:r>
            <a:endParaRPr lang="pt-BR" b="1" dirty="0"/>
          </a:p>
        </p:txBody>
      </p:sp>
    </p:spTree>
    <p:extLst>
      <p:ext uri="{BB962C8B-B14F-4D97-AF65-F5344CB8AC3E}">
        <p14:creationId xmlns:p14="http://schemas.microsoft.com/office/powerpoint/2010/main" val="258854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62500" lnSpcReduction="20000"/>
          </a:bodyPr>
          <a:lstStyle/>
          <a:p>
            <a:pPr algn="just">
              <a:lnSpc>
                <a:spcPct val="150000"/>
              </a:lnSpc>
            </a:pPr>
            <a:r>
              <a:rPr lang="pt-BR" b="1" dirty="0"/>
              <a:t>Aparência</a:t>
            </a:r>
            <a:r>
              <a:rPr lang="pt-BR" dirty="0"/>
              <a:t>: Cor palha a amarelo pálido. Espuma branca que não é muito persistente. Muito limpa.</a:t>
            </a:r>
          </a:p>
          <a:p>
            <a:pPr algn="just">
              <a:lnSpc>
                <a:spcPct val="150000"/>
              </a:lnSpc>
            </a:pPr>
            <a:r>
              <a:rPr lang="pt-BR" b="1" dirty="0"/>
              <a:t>Sabor</a:t>
            </a:r>
            <a:r>
              <a:rPr lang="pt-BR" dirty="0"/>
              <a:t>: Relativamente neutro no palato com um final fresco e seco, com um baixo a muito baixo sabor de grãos sabor ou como milho, o que pode ser percebido como doçura, devido ao baixo amargor. Sabor de lúpulo de baixo a nenhum; se presente, pode ter uma qualidade floral, picante e herbal (embora raramente forte o suficiente para ser detectado). Baixo a muito baixo amargor de lúpulo. O equilíbrio pode variar de ligeiramente maltado a ligeiramente amargo, mas é relativamente equilibrada. O alto nível de carbonatação pode acentuar a frescura de um final seco. Caráter limpo de uma fermentação </a:t>
            </a:r>
            <a:r>
              <a:rPr lang="pt-BR" i="1" dirty="0" err="1"/>
              <a:t>lager</a:t>
            </a:r>
            <a:r>
              <a:rPr lang="pt-BR" dirty="0"/>
              <a:t>.</a:t>
            </a:r>
            <a:endParaRPr lang="pt-BR" b="1" dirty="0"/>
          </a:p>
        </p:txBody>
      </p:sp>
    </p:spTree>
    <p:extLst>
      <p:ext uri="{BB962C8B-B14F-4D97-AF65-F5344CB8AC3E}">
        <p14:creationId xmlns:p14="http://schemas.microsoft.com/office/powerpoint/2010/main" val="333233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92500" lnSpcReduction="10000"/>
          </a:bodyPr>
          <a:lstStyle/>
          <a:p>
            <a:pPr algn="just">
              <a:lnSpc>
                <a:spcPct val="150000"/>
              </a:lnSpc>
            </a:pPr>
            <a:r>
              <a:rPr lang="pt-BR" b="1" dirty="0"/>
              <a:t>Sensação de Boca</a:t>
            </a:r>
            <a:r>
              <a:rPr lang="pt-BR" dirty="0"/>
              <a:t>: corpo muito leve (às vezes aguado). Muito altamente </a:t>
            </a:r>
            <a:r>
              <a:rPr lang="pt-BR" dirty="0" err="1"/>
              <a:t>carbonatada</a:t>
            </a:r>
            <a:r>
              <a:rPr lang="pt-BR" dirty="0"/>
              <a:t> com sensação de se receber agulhadas na língua por atuação do gás carbônico.</a:t>
            </a:r>
          </a:p>
          <a:p>
            <a:pPr algn="just">
              <a:lnSpc>
                <a:spcPct val="150000"/>
              </a:lnSpc>
            </a:pPr>
            <a:r>
              <a:rPr lang="pt-BR" b="1" dirty="0"/>
              <a:t>Comentários</a:t>
            </a:r>
            <a:r>
              <a:rPr lang="pt-BR" dirty="0"/>
              <a:t>: Projetado para cativar a mais ampla gama de pessoas possível. Sabores fortes significam uma falha na cerveja.</a:t>
            </a:r>
            <a:endParaRPr lang="pt-BR" b="1" dirty="0"/>
          </a:p>
        </p:txBody>
      </p:sp>
    </p:spTree>
    <p:extLst>
      <p:ext uri="{BB962C8B-B14F-4D97-AF65-F5344CB8AC3E}">
        <p14:creationId xmlns:p14="http://schemas.microsoft.com/office/powerpoint/2010/main" val="13832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77500" lnSpcReduction="20000"/>
          </a:bodyPr>
          <a:lstStyle/>
          <a:p>
            <a:pPr algn="just">
              <a:lnSpc>
                <a:spcPct val="150000"/>
              </a:lnSpc>
            </a:pPr>
            <a:r>
              <a:rPr lang="pt-BR" b="1" dirty="0"/>
              <a:t>História</a:t>
            </a:r>
            <a:r>
              <a:rPr lang="pt-BR" dirty="0"/>
              <a:t>: A </a:t>
            </a:r>
            <a:r>
              <a:rPr lang="pt-BR" dirty="0" err="1"/>
              <a:t>Coors</a:t>
            </a:r>
            <a:r>
              <a:rPr lang="pt-BR" dirty="0"/>
              <a:t> produziu uma </a:t>
            </a:r>
            <a:r>
              <a:rPr lang="pt-BR" i="1" dirty="0"/>
              <a:t>light</a:t>
            </a:r>
            <a:r>
              <a:rPr lang="pt-BR" dirty="0"/>
              <a:t> </a:t>
            </a:r>
            <a:r>
              <a:rPr lang="pt-BR" i="1" dirty="0" err="1"/>
              <a:t>lager</a:t>
            </a:r>
            <a:r>
              <a:rPr lang="pt-BR" dirty="0"/>
              <a:t> por alguns anos, na década de 1940. As versões modernas foram produzidas inicialmente por </a:t>
            </a:r>
            <a:r>
              <a:rPr lang="pt-BR" dirty="0" err="1"/>
              <a:t>Rheingold</a:t>
            </a:r>
            <a:r>
              <a:rPr lang="pt-BR" dirty="0"/>
              <a:t>, em 1967, para atingir os consumidores que faziam dieta, mas só se tornaram uma cerveja popular em 1973, após a cervejaria Miller adquirir a receita e fazer grande campanha de marketing para ser promovida entre esportistas com o slogan: "muito gosto, com menos calorias." As cervejas deste tipo passaram a ser as mais vendidas nos EUA na década de 1990.</a:t>
            </a:r>
            <a:endParaRPr lang="pt-BR" b="1" dirty="0"/>
          </a:p>
        </p:txBody>
      </p:sp>
    </p:spTree>
    <p:extLst>
      <p:ext uri="{BB962C8B-B14F-4D97-AF65-F5344CB8AC3E}">
        <p14:creationId xmlns:p14="http://schemas.microsoft.com/office/powerpoint/2010/main" val="299034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a:bodyPr>
          <a:lstStyle/>
          <a:p>
            <a:pPr algn="just">
              <a:lnSpc>
                <a:spcPct val="150000"/>
              </a:lnSpc>
            </a:pPr>
            <a:r>
              <a:rPr lang="pt-BR" b="1" dirty="0"/>
              <a:t>Ingredientes característicos</a:t>
            </a:r>
            <a:r>
              <a:rPr lang="pt-BR" dirty="0"/>
              <a:t>: cevada de duas ou seis fileiras, com uma percentagem elevada (acima de 40%) de arroz ou milho como adjuntos. Enzimas adicionais permitem um corpo mais leve e menos carboidratos.</a:t>
            </a:r>
            <a:endParaRPr lang="pt-BR" b="1" dirty="0"/>
          </a:p>
        </p:txBody>
      </p:sp>
    </p:spTree>
    <p:extLst>
      <p:ext uri="{BB962C8B-B14F-4D97-AF65-F5344CB8AC3E}">
        <p14:creationId xmlns:p14="http://schemas.microsoft.com/office/powerpoint/2010/main" val="29356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a:bodyPr>
          <a:lstStyle/>
          <a:p>
            <a:pPr algn="just">
              <a:lnSpc>
                <a:spcPct val="150000"/>
              </a:lnSpc>
            </a:pPr>
            <a:r>
              <a:rPr lang="pt-BR" b="1" dirty="0"/>
              <a:t>Comparação de Estilos</a:t>
            </a:r>
            <a:r>
              <a:rPr lang="pt-BR" dirty="0"/>
              <a:t>: Uma versão de corpo mais leve, menos álcool e calorias do que uma </a:t>
            </a:r>
            <a:r>
              <a:rPr lang="pt-BR" i="1" dirty="0"/>
              <a:t>American </a:t>
            </a:r>
            <a:r>
              <a:rPr lang="pt-BR" i="1" dirty="0" err="1"/>
              <a:t>Lager</a:t>
            </a:r>
            <a:r>
              <a:rPr lang="pt-BR" dirty="0"/>
              <a:t>. Menos caráter de lúpulo amargo que de uma </a:t>
            </a:r>
            <a:r>
              <a:rPr lang="pt-BR" dirty="0" err="1"/>
              <a:t>Leichtbier</a:t>
            </a:r>
            <a:r>
              <a:rPr lang="pt-BR" dirty="0"/>
              <a:t>.</a:t>
            </a:r>
            <a:endParaRPr lang="pt-BR" b="1" dirty="0"/>
          </a:p>
        </p:txBody>
      </p:sp>
    </p:spTree>
    <p:extLst>
      <p:ext uri="{BB962C8B-B14F-4D97-AF65-F5344CB8AC3E}">
        <p14:creationId xmlns:p14="http://schemas.microsoft.com/office/powerpoint/2010/main" val="4303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a:bodyPr>
          <a:lstStyle/>
          <a:p>
            <a:pPr algn="just">
              <a:lnSpc>
                <a:spcPct val="150000"/>
              </a:lnSpc>
            </a:pPr>
            <a:r>
              <a:rPr lang="pt-BR" b="1" dirty="0"/>
              <a:t>Estatística Vital</a:t>
            </a:r>
            <a:r>
              <a:rPr lang="pt-BR" dirty="0"/>
              <a:t>:</a:t>
            </a:r>
          </a:p>
          <a:p>
            <a:pPr lvl="1" algn="just">
              <a:lnSpc>
                <a:spcPct val="150000"/>
              </a:lnSpc>
            </a:pPr>
            <a:r>
              <a:rPr lang="pt-BR" dirty="0"/>
              <a:t>OG: 1028-1040</a:t>
            </a:r>
          </a:p>
          <a:p>
            <a:pPr lvl="1" algn="just">
              <a:lnSpc>
                <a:spcPct val="150000"/>
              </a:lnSpc>
            </a:pPr>
            <a:r>
              <a:rPr lang="pt-BR" dirty="0"/>
              <a:t>FG: 0.998-1.008</a:t>
            </a:r>
          </a:p>
          <a:p>
            <a:pPr lvl="1" algn="just">
              <a:lnSpc>
                <a:spcPct val="150000"/>
              </a:lnSpc>
            </a:pPr>
            <a:r>
              <a:rPr lang="pt-BR" dirty="0"/>
              <a:t>SRM: 2-3 </a:t>
            </a:r>
          </a:p>
          <a:p>
            <a:pPr lvl="1" algn="just">
              <a:lnSpc>
                <a:spcPct val="150000"/>
              </a:lnSpc>
            </a:pPr>
            <a:r>
              <a:rPr lang="pt-BR" dirty="0"/>
              <a:t>IBU: 8-12 </a:t>
            </a:r>
          </a:p>
          <a:p>
            <a:pPr lvl="1" algn="just">
              <a:lnSpc>
                <a:spcPct val="150000"/>
              </a:lnSpc>
            </a:pPr>
            <a:r>
              <a:rPr lang="pt-BR" dirty="0"/>
              <a:t>ABV: 2,8-4,2%</a:t>
            </a:r>
            <a:endParaRPr lang="pt-BR" b="1" dirty="0"/>
          </a:p>
        </p:txBody>
      </p:sp>
    </p:spTree>
    <p:extLst>
      <p:ext uri="{BB962C8B-B14F-4D97-AF65-F5344CB8AC3E}">
        <p14:creationId xmlns:p14="http://schemas.microsoft.com/office/powerpoint/2010/main" val="70364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305BF-0542-4C98-81F6-3670A893D177}"/>
              </a:ext>
            </a:extLst>
          </p:cNvPr>
          <p:cNvSpPr>
            <a:spLocks noGrp="1"/>
          </p:cNvSpPr>
          <p:nvPr>
            <p:ph type="title"/>
          </p:nvPr>
        </p:nvSpPr>
        <p:spPr/>
        <p:txBody>
          <a:bodyPr/>
          <a:lstStyle/>
          <a:p>
            <a:r>
              <a:rPr lang="pt-BR" dirty="0"/>
              <a:t>Guia de estilos</a:t>
            </a:r>
          </a:p>
        </p:txBody>
      </p:sp>
      <p:sp>
        <p:nvSpPr>
          <p:cNvPr id="3" name="Espaço Reservado para Conteúdo 2">
            <a:extLst>
              <a:ext uri="{FF2B5EF4-FFF2-40B4-BE49-F238E27FC236}">
                <a16:creationId xmlns:a16="http://schemas.microsoft.com/office/drawing/2014/main" id="{8332AAFE-77FB-4130-8258-36AE33874139}"/>
              </a:ext>
            </a:extLst>
          </p:cNvPr>
          <p:cNvSpPr>
            <a:spLocks noGrp="1"/>
          </p:cNvSpPr>
          <p:nvPr>
            <p:ph idx="1"/>
          </p:nvPr>
        </p:nvSpPr>
        <p:spPr/>
        <p:txBody>
          <a:bodyPr>
            <a:normAutofit fontScale="92500"/>
          </a:bodyPr>
          <a:lstStyle/>
          <a:p>
            <a:pPr algn="just">
              <a:lnSpc>
                <a:spcPct val="150000"/>
              </a:lnSpc>
            </a:pPr>
            <a:r>
              <a:rPr lang="pt-BR" b="1" dirty="0"/>
              <a:t>Exemplos Comerciais</a:t>
            </a:r>
            <a:r>
              <a:rPr lang="pt-BR" dirty="0"/>
              <a:t>: </a:t>
            </a:r>
            <a:r>
              <a:rPr lang="pt-BR" dirty="0" err="1"/>
              <a:t>Bud</a:t>
            </a:r>
            <a:r>
              <a:rPr lang="pt-BR" dirty="0"/>
              <a:t> Light, </a:t>
            </a:r>
            <a:r>
              <a:rPr lang="pt-BR" dirty="0" err="1"/>
              <a:t>Coors</a:t>
            </a:r>
            <a:r>
              <a:rPr lang="pt-BR" dirty="0"/>
              <a:t> Light, </a:t>
            </a:r>
            <a:r>
              <a:rPr lang="pt-BR" dirty="0" err="1"/>
              <a:t>Keystone</a:t>
            </a:r>
            <a:r>
              <a:rPr lang="pt-BR" dirty="0"/>
              <a:t> Light, </a:t>
            </a:r>
            <a:r>
              <a:rPr lang="pt-BR" dirty="0" err="1"/>
              <a:t>Michelob</a:t>
            </a:r>
            <a:r>
              <a:rPr lang="pt-BR" dirty="0"/>
              <a:t> Light, Miller Lite, </a:t>
            </a:r>
            <a:r>
              <a:rPr lang="pt-BR" dirty="0" err="1"/>
              <a:t>Old</a:t>
            </a:r>
            <a:r>
              <a:rPr lang="pt-BR" dirty="0"/>
              <a:t> Milwaukee Light.</a:t>
            </a:r>
          </a:p>
          <a:p>
            <a:pPr algn="just">
              <a:lnSpc>
                <a:spcPct val="150000"/>
              </a:lnSpc>
            </a:pPr>
            <a:r>
              <a:rPr lang="pt-BR" b="1" dirty="0"/>
              <a:t>Etiqueta</a:t>
            </a:r>
            <a:r>
              <a:rPr lang="pt-BR" dirty="0"/>
              <a:t>: Intensidade </a:t>
            </a:r>
            <a:r>
              <a:rPr lang="pt-BR" dirty="0" err="1"/>
              <a:t>Session</a:t>
            </a:r>
            <a:r>
              <a:rPr lang="pt-BR" dirty="0"/>
              <a:t>, Cor Clara, Fermentação Baixa, </a:t>
            </a:r>
            <a:r>
              <a:rPr lang="pt-BR" dirty="0" err="1"/>
              <a:t>Lagered</a:t>
            </a:r>
            <a:r>
              <a:rPr lang="pt-BR" dirty="0"/>
              <a:t> (maturada), Estilo Tradicional, América do Norte, família-</a:t>
            </a:r>
            <a:r>
              <a:rPr lang="pt-BR" dirty="0" err="1"/>
              <a:t>pale</a:t>
            </a:r>
            <a:r>
              <a:rPr lang="pt-BR" dirty="0"/>
              <a:t>-</a:t>
            </a:r>
            <a:r>
              <a:rPr lang="pt-BR" dirty="0" err="1"/>
              <a:t>lager</a:t>
            </a:r>
            <a:r>
              <a:rPr lang="pt-BR" dirty="0"/>
              <a:t> e Balanceada.</a:t>
            </a:r>
            <a:endParaRPr lang="pt-BR" b="1" dirty="0"/>
          </a:p>
        </p:txBody>
      </p:sp>
    </p:spTree>
    <p:extLst>
      <p:ext uri="{BB962C8B-B14F-4D97-AF65-F5344CB8AC3E}">
        <p14:creationId xmlns:p14="http://schemas.microsoft.com/office/powerpoint/2010/main" val="352764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21C15-8EF2-45B5-B000-DA0571AB0A7D}"/>
              </a:ext>
            </a:extLst>
          </p:cNvPr>
          <p:cNvSpPr>
            <a:spLocks noGrp="1"/>
          </p:cNvSpPr>
          <p:nvPr>
            <p:ph type="title"/>
          </p:nvPr>
        </p:nvSpPr>
        <p:spPr/>
        <p:txBody>
          <a:bodyPr/>
          <a:lstStyle/>
          <a:p>
            <a:r>
              <a:rPr lang="pt-BR" dirty="0"/>
              <a:t>Matéria prima</a:t>
            </a:r>
          </a:p>
        </p:txBody>
      </p:sp>
      <p:sp>
        <p:nvSpPr>
          <p:cNvPr id="3" name="Espaço Reservado para Texto 2">
            <a:extLst>
              <a:ext uri="{FF2B5EF4-FFF2-40B4-BE49-F238E27FC236}">
                <a16:creationId xmlns:a16="http://schemas.microsoft.com/office/drawing/2014/main" id="{E8316802-B873-4F7F-B417-A0DE74A5F9E0}"/>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2923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ítulo 6">
            <a:extLst>
              <a:ext uri="{FF2B5EF4-FFF2-40B4-BE49-F238E27FC236}">
                <a16:creationId xmlns:a16="http://schemas.microsoft.com/office/drawing/2014/main" id="{901FB295-0C92-44FA-A2EB-EE9D839ACB7B}"/>
              </a:ext>
            </a:extLst>
          </p:cNvPr>
          <p:cNvSpPr>
            <a:spLocks noGrp="1" noChangeArrowheads="1"/>
          </p:cNvSpPr>
          <p:nvPr>
            <p:ph type="title"/>
          </p:nvPr>
        </p:nvSpPr>
        <p:spPr/>
        <p:txBody>
          <a:bodyPr/>
          <a:lstStyle/>
          <a:p>
            <a:r>
              <a:rPr lang="pt-BR" altLang="pt-BR"/>
              <a:t>Histórico</a:t>
            </a:r>
          </a:p>
        </p:txBody>
      </p:sp>
      <p:sp>
        <p:nvSpPr>
          <p:cNvPr id="16386" name="Espaço Reservado para Conteúdo 4">
            <a:extLst>
              <a:ext uri="{FF2B5EF4-FFF2-40B4-BE49-F238E27FC236}">
                <a16:creationId xmlns:a16="http://schemas.microsoft.com/office/drawing/2014/main" id="{FA79B5B4-9CB8-4C40-8195-482944A029D9}"/>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dirty="0">
                <a:cs typeface="Arial" panose="020B0604020202020204" pitchFamily="34" charset="0"/>
              </a:rPr>
              <a:t>Acredita-se que a descoberta da cerveja ocorreu acidentalmente a partir de cereais deixados expostos ao relento, e assim teriam sido fermentados por leveduras (fermento) presentes na atmosfera.</a:t>
            </a:r>
            <a:endParaRPr lang="pt-BR" altLang="pt-BR" dirty="0"/>
          </a:p>
        </p:txBody>
      </p:sp>
    </p:spTree>
    <p:extLst>
      <p:ext uri="{BB962C8B-B14F-4D97-AF65-F5344CB8AC3E}">
        <p14:creationId xmlns:p14="http://schemas.microsoft.com/office/powerpoint/2010/main" val="386341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ítulo 1">
            <a:extLst>
              <a:ext uri="{FF2B5EF4-FFF2-40B4-BE49-F238E27FC236}">
                <a16:creationId xmlns:a16="http://schemas.microsoft.com/office/drawing/2014/main" id="{BADEFC9D-41C3-492D-8309-CAF571CF4354}"/>
              </a:ext>
            </a:extLst>
          </p:cNvPr>
          <p:cNvSpPr>
            <a:spLocks noGrp="1" noChangeArrowheads="1"/>
          </p:cNvSpPr>
          <p:nvPr>
            <p:ph type="title"/>
          </p:nvPr>
        </p:nvSpPr>
        <p:spPr/>
        <p:txBody>
          <a:bodyPr/>
          <a:lstStyle/>
          <a:p>
            <a:r>
              <a:rPr lang="pt-BR" altLang="pt-BR" dirty="0"/>
              <a:t>Matéria Prima</a:t>
            </a:r>
          </a:p>
        </p:txBody>
      </p:sp>
      <p:sp>
        <p:nvSpPr>
          <p:cNvPr id="31747" name="Espaço Reservado para Conteúdo 6">
            <a:extLst>
              <a:ext uri="{FF2B5EF4-FFF2-40B4-BE49-F238E27FC236}">
                <a16:creationId xmlns:a16="http://schemas.microsoft.com/office/drawing/2014/main" id="{FC81950B-7B92-4805-878D-945FCE801849}"/>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sz="3200" dirty="0">
                <a:cs typeface="Arial" panose="020B0604020202020204" pitchFamily="34" charset="0"/>
              </a:rPr>
              <a:t>Água – (“O Meio”)</a:t>
            </a:r>
          </a:p>
          <a:p>
            <a:pPr algn="just">
              <a:lnSpc>
                <a:spcPct val="150000"/>
              </a:lnSpc>
            </a:pPr>
            <a:r>
              <a:rPr lang="pt-BR" altLang="pt-BR" sz="3200" dirty="0">
                <a:cs typeface="Arial" panose="020B0604020202020204" pitchFamily="34" charset="0"/>
              </a:rPr>
              <a:t>Malte – (“A Alma”)</a:t>
            </a:r>
          </a:p>
          <a:p>
            <a:pPr algn="just">
              <a:lnSpc>
                <a:spcPct val="150000"/>
              </a:lnSpc>
            </a:pPr>
            <a:r>
              <a:rPr lang="pt-BR" altLang="pt-BR" sz="3200" dirty="0">
                <a:cs typeface="Arial" panose="020B0604020202020204" pitchFamily="34" charset="0"/>
              </a:rPr>
              <a:t>Lúpulo – (“A Graciosidade”)</a:t>
            </a:r>
          </a:p>
          <a:p>
            <a:pPr algn="just">
              <a:lnSpc>
                <a:spcPct val="150000"/>
              </a:lnSpc>
            </a:pPr>
            <a:r>
              <a:rPr lang="pt-BR" altLang="pt-BR" sz="3200" dirty="0">
                <a:cs typeface="Arial" panose="020B0604020202020204" pitchFamily="34" charset="0"/>
              </a:rPr>
              <a:t>Levedura – (“A Magia”)</a:t>
            </a:r>
          </a:p>
          <a:p>
            <a:pPr algn="just">
              <a:lnSpc>
                <a:spcPct val="150000"/>
              </a:lnSpc>
            </a:pPr>
            <a:r>
              <a:rPr lang="pt-BR" altLang="pt-BR" sz="3200" dirty="0">
                <a:cs typeface="Arial" panose="020B0604020202020204" pitchFamily="34" charset="0"/>
              </a:rPr>
              <a:t>Adjuntos</a:t>
            </a:r>
          </a:p>
          <a:p>
            <a:pPr algn="just">
              <a:lnSpc>
                <a:spcPct val="150000"/>
              </a:lnSpc>
            </a:pPr>
            <a:endParaRPr lang="pt-BR" altLang="pt-BR" sz="3200" dirty="0">
              <a:cs typeface="Arial" panose="020B0604020202020204" pitchFamily="34" charset="0"/>
            </a:endParaRPr>
          </a:p>
          <a:p>
            <a:endParaRPr lang="pt-BR" altLang="pt-BR" sz="3200" dirty="0"/>
          </a:p>
        </p:txBody>
      </p:sp>
    </p:spTree>
    <p:extLst>
      <p:ext uri="{BB962C8B-B14F-4D97-AF65-F5344CB8AC3E}">
        <p14:creationId xmlns:p14="http://schemas.microsoft.com/office/powerpoint/2010/main" val="363724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ítulo 1">
            <a:extLst>
              <a:ext uri="{FF2B5EF4-FFF2-40B4-BE49-F238E27FC236}">
                <a16:creationId xmlns:a16="http://schemas.microsoft.com/office/drawing/2014/main" id="{474D97D4-9AED-4710-8207-1D2576076C35}"/>
              </a:ext>
            </a:extLst>
          </p:cNvPr>
          <p:cNvSpPr>
            <a:spLocks noGrp="1" noChangeArrowheads="1"/>
          </p:cNvSpPr>
          <p:nvPr>
            <p:ph type="title"/>
          </p:nvPr>
        </p:nvSpPr>
        <p:spPr/>
        <p:txBody>
          <a:bodyPr/>
          <a:lstStyle/>
          <a:p>
            <a:r>
              <a:rPr lang="pt-BR" altLang="pt-BR" dirty="0"/>
              <a:t>Água</a:t>
            </a:r>
          </a:p>
        </p:txBody>
      </p:sp>
      <p:sp>
        <p:nvSpPr>
          <p:cNvPr id="32771" name="Espaço Reservado para Conteúdo 6">
            <a:extLst>
              <a:ext uri="{FF2B5EF4-FFF2-40B4-BE49-F238E27FC236}">
                <a16:creationId xmlns:a16="http://schemas.microsoft.com/office/drawing/2014/main" id="{20BE1FA5-E5DD-4147-97FA-AF14C17F2AF5}"/>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sz="4000" dirty="0">
                <a:cs typeface="Arial" panose="020B0604020202020204" pitchFamily="34" charset="0"/>
              </a:rPr>
              <a:t>A água deve ser livre de impurezas, sem cloro, filtrada, insípida, incolor e inodora.</a:t>
            </a:r>
          </a:p>
          <a:p>
            <a:pPr algn="just">
              <a:lnSpc>
                <a:spcPct val="150000"/>
              </a:lnSpc>
            </a:pPr>
            <a:r>
              <a:rPr lang="pt-BR" altLang="pt-BR" sz="4000" dirty="0">
                <a:cs typeface="Arial" panose="020B0604020202020204" pitchFamily="34" charset="0"/>
              </a:rPr>
              <a:t>Pode ser modificada de forma a recriar “Águas Históricas” através da adição de sais minerais.</a:t>
            </a:r>
          </a:p>
          <a:p>
            <a:endParaRPr lang="pt-BR" altLang="pt-BR" sz="4000" dirty="0"/>
          </a:p>
        </p:txBody>
      </p:sp>
    </p:spTree>
    <p:extLst>
      <p:ext uri="{BB962C8B-B14F-4D97-AF65-F5344CB8AC3E}">
        <p14:creationId xmlns:p14="http://schemas.microsoft.com/office/powerpoint/2010/main" val="4811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ítulo 1">
            <a:extLst>
              <a:ext uri="{FF2B5EF4-FFF2-40B4-BE49-F238E27FC236}">
                <a16:creationId xmlns:a16="http://schemas.microsoft.com/office/drawing/2014/main" id="{31DE2A75-BF8A-4CC1-A026-4340E6522904}"/>
              </a:ext>
            </a:extLst>
          </p:cNvPr>
          <p:cNvSpPr>
            <a:spLocks noGrp="1" noChangeArrowheads="1"/>
          </p:cNvSpPr>
          <p:nvPr>
            <p:ph type="title"/>
          </p:nvPr>
        </p:nvSpPr>
        <p:spPr/>
        <p:txBody>
          <a:bodyPr/>
          <a:lstStyle/>
          <a:p>
            <a:r>
              <a:rPr lang="pt-BR" altLang="pt-BR" dirty="0"/>
              <a:t>Água - pH</a:t>
            </a:r>
          </a:p>
        </p:txBody>
      </p:sp>
      <p:sp>
        <p:nvSpPr>
          <p:cNvPr id="33795" name="Espaço Reservado para Conteúdo 6">
            <a:extLst>
              <a:ext uri="{FF2B5EF4-FFF2-40B4-BE49-F238E27FC236}">
                <a16:creationId xmlns:a16="http://schemas.microsoft.com/office/drawing/2014/main" id="{8109FF8F-4EFB-4E37-B7C7-182FA4A3C0A6}"/>
              </a:ext>
            </a:extLst>
          </p:cNvPr>
          <p:cNvSpPr>
            <a:spLocks noGrp="1" noChangeArrowheads="1"/>
          </p:cNvSpPr>
          <p:nvPr>
            <p:ph idx="4294967295"/>
          </p:nvPr>
        </p:nvSpPr>
        <p:spPr>
          <a:xfrm>
            <a:off x="1593436" y="1268760"/>
            <a:ext cx="9782801" cy="5400600"/>
          </a:xfrm>
        </p:spPr>
        <p:txBody>
          <a:bodyPr>
            <a:normAutofit fontScale="77500" lnSpcReduction="20000"/>
          </a:bodyPr>
          <a:lstStyle/>
          <a:p>
            <a:pPr algn="just">
              <a:lnSpc>
                <a:spcPct val="220000"/>
              </a:lnSpc>
            </a:pPr>
            <a:r>
              <a:rPr lang="pt-BR" altLang="pt-BR" dirty="0"/>
              <a:t>A água é uma solução iônica com carga negativa (ânions) e positivas (cátions) dissociadas em hidróxido (OH</a:t>
            </a:r>
            <a:r>
              <a:rPr lang="pt-BR" altLang="pt-BR" baseline="30000" dirty="0"/>
              <a:t>-</a:t>
            </a:r>
            <a:r>
              <a:rPr lang="pt-BR" altLang="pt-BR" dirty="0"/>
              <a:t>) e hidrogênio (H</a:t>
            </a:r>
            <a:r>
              <a:rPr lang="pt-BR" altLang="pt-BR" baseline="30000" dirty="0"/>
              <a:t>+</a:t>
            </a:r>
            <a:r>
              <a:rPr lang="pt-BR" altLang="pt-BR" dirty="0"/>
              <a:t>). O pH é a concentração de hidrogênio livre em uma solução.</a:t>
            </a:r>
          </a:p>
          <a:p>
            <a:pPr lvl="1" algn="just">
              <a:lnSpc>
                <a:spcPct val="220000"/>
              </a:lnSpc>
            </a:pPr>
            <a:r>
              <a:rPr lang="pt-BR" altLang="pt-BR" dirty="0"/>
              <a:t>Água neutra: pH = 7 → OH</a:t>
            </a:r>
            <a:r>
              <a:rPr lang="pt-BR" altLang="pt-BR" baseline="30000" dirty="0"/>
              <a:t>-</a:t>
            </a:r>
            <a:r>
              <a:rPr lang="pt-BR" altLang="pt-BR" dirty="0"/>
              <a:t> = H</a:t>
            </a:r>
            <a:r>
              <a:rPr lang="pt-BR" altLang="pt-BR" baseline="30000" dirty="0"/>
              <a:t>+</a:t>
            </a:r>
            <a:endParaRPr lang="pt-BR" altLang="pt-BR" dirty="0"/>
          </a:p>
          <a:p>
            <a:pPr lvl="1" algn="just">
              <a:lnSpc>
                <a:spcPct val="220000"/>
              </a:lnSpc>
            </a:pPr>
            <a:r>
              <a:rPr lang="pt-BR" altLang="pt-BR" dirty="0"/>
              <a:t>Água ácida: pH &lt; 7 → maior concentração H</a:t>
            </a:r>
            <a:r>
              <a:rPr lang="pt-BR" altLang="pt-BR" baseline="30000" dirty="0"/>
              <a:t>+</a:t>
            </a:r>
            <a:endParaRPr lang="pt-BR" altLang="pt-BR" dirty="0"/>
          </a:p>
          <a:p>
            <a:pPr lvl="1" algn="just">
              <a:lnSpc>
                <a:spcPct val="220000"/>
              </a:lnSpc>
            </a:pPr>
            <a:r>
              <a:rPr lang="pt-BR" altLang="pt-BR" dirty="0"/>
              <a:t>Água alcalina: pH &gt; 7 → maior concentração OH</a:t>
            </a:r>
            <a:r>
              <a:rPr lang="pt-BR" altLang="pt-BR" baseline="30000" dirty="0"/>
              <a:t>-</a:t>
            </a:r>
            <a:endParaRPr lang="pt-BR" altLang="pt-BR" dirty="0"/>
          </a:p>
          <a:p>
            <a:pPr algn="just">
              <a:lnSpc>
                <a:spcPct val="220000"/>
              </a:lnSpc>
            </a:pPr>
            <a:endParaRPr lang="pt-BR" altLang="pt-BR" dirty="0"/>
          </a:p>
        </p:txBody>
      </p:sp>
    </p:spTree>
    <p:extLst>
      <p:ext uri="{BB962C8B-B14F-4D97-AF65-F5344CB8AC3E}">
        <p14:creationId xmlns:p14="http://schemas.microsoft.com/office/powerpoint/2010/main" val="122941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ítulo 1">
            <a:extLst>
              <a:ext uri="{FF2B5EF4-FFF2-40B4-BE49-F238E27FC236}">
                <a16:creationId xmlns:a16="http://schemas.microsoft.com/office/drawing/2014/main" id="{31DE2A75-BF8A-4CC1-A026-4340E6522904}"/>
              </a:ext>
            </a:extLst>
          </p:cNvPr>
          <p:cNvSpPr>
            <a:spLocks noGrp="1" noChangeArrowheads="1"/>
          </p:cNvSpPr>
          <p:nvPr>
            <p:ph type="title"/>
          </p:nvPr>
        </p:nvSpPr>
        <p:spPr/>
        <p:txBody>
          <a:bodyPr/>
          <a:lstStyle/>
          <a:p>
            <a:r>
              <a:rPr lang="pt-BR" altLang="pt-BR" dirty="0"/>
              <a:t>Água - pH</a:t>
            </a:r>
          </a:p>
        </p:txBody>
      </p:sp>
      <p:sp>
        <p:nvSpPr>
          <p:cNvPr id="33795" name="Espaço Reservado para Conteúdo 6">
            <a:extLst>
              <a:ext uri="{FF2B5EF4-FFF2-40B4-BE49-F238E27FC236}">
                <a16:creationId xmlns:a16="http://schemas.microsoft.com/office/drawing/2014/main" id="{8109FF8F-4EFB-4E37-B7C7-182FA4A3C0A6}"/>
              </a:ext>
            </a:extLst>
          </p:cNvPr>
          <p:cNvSpPr>
            <a:spLocks noGrp="1" noChangeArrowheads="1"/>
          </p:cNvSpPr>
          <p:nvPr>
            <p:ph idx="4294967295"/>
          </p:nvPr>
        </p:nvSpPr>
        <p:spPr>
          <a:xfrm>
            <a:off x="1593436" y="1268760"/>
            <a:ext cx="9782801" cy="5400600"/>
          </a:xfrm>
        </p:spPr>
        <p:txBody>
          <a:bodyPr>
            <a:normAutofit/>
          </a:bodyPr>
          <a:lstStyle/>
          <a:p>
            <a:pPr algn="just">
              <a:lnSpc>
                <a:spcPct val="200000"/>
              </a:lnSpc>
            </a:pPr>
            <a:r>
              <a:rPr lang="pt-BR" altLang="pt-BR" sz="4000" dirty="0"/>
              <a:t>Para o processo de fabricação de cerveja:</a:t>
            </a:r>
          </a:p>
          <a:p>
            <a:pPr lvl="1" algn="just">
              <a:lnSpc>
                <a:spcPct val="200000"/>
              </a:lnSpc>
            </a:pPr>
            <a:r>
              <a:rPr lang="pt-BR" altLang="pt-BR" sz="3600" dirty="0"/>
              <a:t>Aceitável: pH entre 5 e 6</a:t>
            </a:r>
          </a:p>
          <a:p>
            <a:pPr lvl="1" algn="just">
              <a:lnSpc>
                <a:spcPct val="200000"/>
              </a:lnSpc>
            </a:pPr>
            <a:r>
              <a:rPr lang="pt-BR" altLang="pt-BR" sz="3600" dirty="0"/>
              <a:t>Bom: pH entre 5,2 e 5,7</a:t>
            </a:r>
          </a:p>
          <a:p>
            <a:pPr lvl="1" algn="just">
              <a:lnSpc>
                <a:spcPct val="200000"/>
              </a:lnSpc>
            </a:pPr>
            <a:r>
              <a:rPr lang="pt-BR" altLang="pt-BR" sz="3600" b="1" dirty="0"/>
              <a:t>Ideal: pH entre 5,2 e 5,5</a:t>
            </a:r>
          </a:p>
        </p:txBody>
      </p:sp>
    </p:spTree>
    <p:extLst>
      <p:ext uri="{BB962C8B-B14F-4D97-AF65-F5344CB8AC3E}">
        <p14:creationId xmlns:p14="http://schemas.microsoft.com/office/powerpoint/2010/main" val="401656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9A4C0F58-550F-40CB-80E7-DAD3DDED4FF9}"/>
              </a:ext>
            </a:extLst>
          </p:cNvPr>
          <p:cNvSpPr>
            <a:spLocks noGrp="1" noChangeArrowheads="1"/>
          </p:cNvSpPr>
          <p:nvPr>
            <p:ph type="title"/>
          </p:nvPr>
        </p:nvSpPr>
        <p:spPr/>
        <p:txBody>
          <a:bodyPr/>
          <a:lstStyle/>
          <a:p>
            <a:r>
              <a:rPr lang="pt-BR" altLang="pt-BR" dirty="0"/>
              <a:t>Água - Dureza</a:t>
            </a:r>
          </a:p>
        </p:txBody>
      </p:sp>
      <p:sp>
        <p:nvSpPr>
          <p:cNvPr id="34819" name="Espaço Reservado para Conteúdo 6">
            <a:extLst>
              <a:ext uri="{FF2B5EF4-FFF2-40B4-BE49-F238E27FC236}">
                <a16:creationId xmlns:a16="http://schemas.microsoft.com/office/drawing/2014/main" id="{F0853493-7F8C-4F04-8648-E107328612A8}"/>
              </a:ext>
            </a:extLst>
          </p:cNvPr>
          <p:cNvSpPr>
            <a:spLocks noGrp="1" noChangeArrowheads="1"/>
          </p:cNvSpPr>
          <p:nvPr>
            <p:ph idx="1"/>
          </p:nvPr>
        </p:nvSpPr>
        <p:spPr/>
        <p:txBody>
          <a:bodyPr>
            <a:normAutofit fontScale="85000" lnSpcReduction="10000"/>
          </a:bodyPr>
          <a:lstStyle/>
          <a:p>
            <a:pPr algn="just">
              <a:lnSpc>
                <a:spcPct val="150000"/>
              </a:lnSpc>
            </a:pPr>
            <a:r>
              <a:rPr lang="pt-BR" altLang="pt-BR" sz="3200" dirty="0">
                <a:cs typeface="Arial" panose="020B0604020202020204" pitchFamily="34" charset="0"/>
              </a:rPr>
              <a:t>Determinada pela concentração de cátions de cálcio e magnésio – Ca</a:t>
            </a:r>
            <a:r>
              <a:rPr lang="pt-BR" altLang="pt-BR" sz="3200" baseline="30000" dirty="0">
                <a:cs typeface="Arial" panose="020B0604020202020204" pitchFamily="34" charset="0"/>
              </a:rPr>
              <a:t>2+</a:t>
            </a:r>
            <a:r>
              <a:rPr lang="pt-BR" altLang="pt-BR" sz="3200" dirty="0">
                <a:cs typeface="Arial" panose="020B0604020202020204" pitchFamily="34" charset="0"/>
              </a:rPr>
              <a:t> e Mg</a:t>
            </a:r>
            <a:r>
              <a:rPr lang="pt-BR" altLang="pt-BR" sz="3200" baseline="30000" dirty="0">
                <a:cs typeface="Arial" panose="020B0604020202020204" pitchFamily="34" charset="0"/>
              </a:rPr>
              <a:t>2+</a:t>
            </a:r>
          </a:p>
          <a:p>
            <a:pPr lvl="2" algn="just">
              <a:lnSpc>
                <a:spcPct val="150000"/>
              </a:lnSpc>
            </a:pPr>
            <a:r>
              <a:rPr lang="pt-BR" altLang="pt-BR" dirty="0"/>
              <a:t>Concentrações acima de 150ppm – “água dura”</a:t>
            </a:r>
          </a:p>
          <a:p>
            <a:pPr lvl="2" algn="just">
              <a:lnSpc>
                <a:spcPct val="150000"/>
              </a:lnSpc>
            </a:pPr>
            <a:r>
              <a:rPr lang="pt-BR" altLang="pt-BR" dirty="0"/>
              <a:t>Concentrações entre 150ppm e 75ppm – moderada</a:t>
            </a:r>
          </a:p>
          <a:p>
            <a:pPr lvl="2" algn="just">
              <a:lnSpc>
                <a:spcPct val="150000"/>
              </a:lnSpc>
            </a:pPr>
            <a:r>
              <a:rPr lang="pt-BR" altLang="pt-BR" dirty="0"/>
              <a:t>Concentrações abaixo de 75ppm – “água mole”</a:t>
            </a:r>
          </a:p>
          <a:p>
            <a:pPr algn="just">
              <a:lnSpc>
                <a:spcPct val="150000"/>
              </a:lnSpc>
            </a:pPr>
            <a:r>
              <a:rPr lang="pt-BR" altLang="pt-BR" sz="3200" dirty="0">
                <a:cs typeface="Arial" panose="020B0604020202020204" pitchFamily="34" charset="0"/>
              </a:rPr>
              <a:t>Águas brasileiras são normalmente classificadas como “mole”.</a:t>
            </a:r>
          </a:p>
          <a:p>
            <a:pPr lvl="1" algn="just">
              <a:lnSpc>
                <a:spcPct val="150000"/>
              </a:lnSpc>
            </a:pPr>
            <a:r>
              <a:rPr lang="pt-BR" altLang="pt-BR" sz="2800" dirty="0">
                <a:cs typeface="Arial" panose="020B0604020202020204" pitchFamily="34" charset="0"/>
              </a:rPr>
              <a:t>Água “mole” – melhor para produção de cervejas mais claras.</a:t>
            </a:r>
          </a:p>
          <a:p>
            <a:pPr lvl="1" algn="just">
              <a:lnSpc>
                <a:spcPct val="150000"/>
              </a:lnSpc>
            </a:pPr>
            <a:r>
              <a:rPr lang="pt-BR" altLang="pt-BR" sz="2800" dirty="0">
                <a:cs typeface="Arial" panose="020B0604020202020204" pitchFamily="34" charset="0"/>
              </a:rPr>
              <a:t>Água “dura” – favorece a produção de estilos mais escuros.</a:t>
            </a:r>
          </a:p>
          <a:p>
            <a:pPr algn="just">
              <a:lnSpc>
                <a:spcPct val="150000"/>
              </a:lnSpc>
            </a:pPr>
            <a:endParaRPr lang="pt-BR" altLang="pt-BR" sz="3200" dirty="0">
              <a:cs typeface="Arial" panose="020B0604020202020204" pitchFamily="34" charset="0"/>
            </a:endParaRPr>
          </a:p>
        </p:txBody>
      </p:sp>
    </p:spTree>
    <p:extLst>
      <p:ext uri="{BB962C8B-B14F-4D97-AF65-F5344CB8AC3E}">
        <p14:creationId xmlns:p14="http://schemas.microsoft.com/office/powerpoint/2010/main" val="3955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9A4C0F58-550F-40CB-80E7-DAD3DDED4FF9}"/>
              </a:ext>
            </a:extLst>
          </p:cNvPr>
          <p:cNvSpPr>
            <a:spLocks noGrp="1" noChangeArrowheads="1"/>
          </p:cNvSpPr>
          <p:nvPr>
            <p:ph type="title"/>
          </p:nvPr>
        </p:nvSpPr>
        <p:spPr/>
        <p:txBody>
          <a:bodyPr/>
          <a:lstStyle/>
          <a:p>
            <a:r>
              <a:rPr lang="pt-BR" altLang="pt-BR" dirty="0"/>
              <a:t>Água - Alcalinidade</a:t>
            </a:r>
          </a:p>
        </p:txBody>
      </p:sp>
      <p:sp>
        <p:nvSpPr>
          <p:cNvPr id="34819" name="Espaço Reservado para Conteúdo 6">
            <a:extLst>
              <a:ext uri="{FF2B5EF4-FFF2-40B4-BE49-F238E27FC236}">
                <a16:creationId xmlns:a16="http://schemas.microsoft.com/office/drawing/2014/main" id="{F0853493-7F8C-4F04-8648-E107328612A8}"/>
              </a:ext>
            </a:extLst>
          </p:cNvPr>
          <p:cNvSpPr>
            <a:spLocks noGrp="1" noChangeArrowheads="1"/>
          </p:cNvSpPr>
          <p:nvPr>
            <p:ph idx="1"/>
          </p:nvPr>
        </p:nvSpPr>
        <p:spPr/>
        <p:txBody>
          <a:bodyPr>
            <a:normAutofit/>
          </a:bodyPr>
          <a:lstStyle/>
          <a:p>
            <a:pPr algn="just">
              <a:lnSpc>
                <a:spcPct val="150000"/>
              </a:lnSpc>
            </a:pPr>
            <a:r>
              <a:rPr lang="pt-BR" altLang="pt-BR" sz="3200" dirty="0">
                <a:cs typeface="Arial" panose="020B0604020202020204" pitchFamily="34" charset="0"/>
              </a:rPr>
              <a:t>Medida total das substâncias capazes de neutralizarem os ácidos e resistirem à mudança de pH.</a:t>
            </a:r>
          </a:p>
          <a:p>
            <a:pPr algn="just">
              <a:lnSpc>
                <a:spcPct val="150000"/>
              </a:lnSpc>
            </a:pPr>
            <a:r>
              <a:rPr lang="pt-BR" altLang="pt-BR" sz="3200" dirty="0">
                <a:cs typeface="Arial" panose="020B0604020202020204" pitchFamily="34" charset="0"/>
              </a:rPr>
              <a:t>Concentração de carbonato (CO</a:t>
            </a:r>
            <a:r>
              <a:rPr lang="pt-BR" altLang="pt-BR" sz="3200" baseline="-25000" dirty="0">
                <a:cs typeface="Arial" panose="020B0604020202020204" pitchFamily="34" charset="0"/>
              </a:rPr>
              <a:t>3</a:t>
            </a:r>
            <a:r>
              <a:rPr lang="pt-BR" altLang="pt-BR" sz="3200" dirty="0">
                <a:cs typeface="Arial" panose="020B0604020202020204" pitchFamily="34" charset="0"/>
              </a:rPr>
              <a:t>) e bicarbonato (HCO</a:t>
            </a:r>
            <a:r>
              <a:rPr lang="pt-BR" altLang="pt-BR" sz="3200" baseline="-25000" dirty="0">
                <a:cs typeface="Arial" panose="020B0604020202020204" pitchFamily="34" charset="0"/>
              </a:rPr>
              <a:t>3</a:t>
            </a:r>
            <a:r>
              <a:rPr lang="pt-BR" altLang="pt-BR" sz="3200" dirty="0">
                <a:cs typeface="Arial" panose="020B0604020202020204" pitchFamily="34" charset="0"/>
              </a:rPr>
              <a:t>)</a:t>
            </a:r>
            <a:endParaRPr lang="pt-BR" altLang="pt-BR" sz="2800" dirty="0">
              <a:cs typeface="Arial" panose="020B0604020202020204" pitchFamily="34" charset="0"/>
            </a:endParaRPr>
          </a:p>
          <a:p>
            <a:pPr algn="just">
              <a:lnSpc>
                <a:spcPct val="150000"/>
              </a:lnSpc>
            </a:pPr>
            <a:endParaRPr lang="pt-BR" altLang="pt-BR" sz="3200" dirty="0">
              <a:cs typeface="Arial" panose="020B0604020202020204" pitchFamily="34" charset="0"/>
            </a:endParaRPr>
          </a:p>
        </p:txBody>
      </p:sp>
    </p:spTree>
    <p:extLst>
      <p:ext uri="{BB962C8B-B14F-4D97-AF65-F5344CB8AC3E}">
        <p14:creationId xmlns:p14="http://schemas.microsoft.com/office/powerpoint/2010/main" val="6188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a:extLst>
              <a:ext uri="{FF2B5EF4-FFF2-40B4-BE49-F238E27FC236}">
                <a16:creationId xmlns:a16="http://schemas.microsoft.com/office/drawing/2014/main" id="{C6BE115A-85F3-440A-AD79-30707CC40BDB}"/>
              </a:ext>
            </a:extLst>
          </p:cNvPr>
          <p:cNvSpPr>
            <a:spLocks noGrp="1" noChangeArrowheads="1"/>
          </p:cNvSpPr>
          <p:nvPr>
            <p:ph type="title"/>
          </p:nvPr>
        </p:nvSpPr>
        <p:spPr/>
        <p:txBody>
          <a:bodyPr/>
          <a:lstStyle/>
          <a:p>
            <a:r>
              <a:rPr lang="pt-BR" altLang="pt-BR" dirty="0"/>
              <a:t>Água - Íons</a:t>
            </a:r>
          </a:p>
        </p:txBody>
      </p:sp>
      <p:sp>
        <p:nvSpPr>
          <p:cNvPr id="36867" name="Espaço Reservado para Conteúdo 6">
            <a:extLst>
              <a:ext uri="{FF2B5EF4-FFF2-40B4-BE49-F238E27FC236}">
                <a16:creationId xmlns:a16="http://schemas.microsoft.com/office/drawing/2014/main" id="{AD04B82F-546A-4D2A-981A-E7EB1574D7F4}"/>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b="1" dirty="0">
                <a:cs typeface="Arial" panose="020B0604020202020204" pitchFamily="34" charset="0"/>
              </a:rPr>
              <a:t>Cátion Cálcio (Ca</a:t>
            </a:r>
            <a:r>
              <a:rPr lang="pt-BR" altLang="pt-BR" b="1" baseline="30000" dirty="0">
                <a:cs typeface="Arial" panose="020B0604020202020204" pitchFamily="34" charset="0"/>
              </a:rPr>
              <a:t>2+</a:t>
            </a:r>
            <a:r>
              <a:rPr lang="pt-BR" altLang="pt-BR" b="1" dirty="0">
                <a:cs typeface="Arial" panose="020B0604020202020204" pitchFamily="34" charset="0"/>
              </a:rPr>
              <a:t>): </a:t>
            </a:r>
          </a:p>
          <a:p>
            <a:pPr lvl="1" algn="just">
              <a:lnSpc>
                <a:spcPct val="150000"/>
              </a:lnSpc>
            </a:pPr>
            <a:r>
              <a:rPr lang="pt-BR" altLang="pt-BR" dirty="0">
                <a:cs typeface="Arial" panose="020B0604020202020204" pitchFamily="34" charset="0"/>
              </a:rPr>
              <a:t>Aumenta atividade enzimática</a:t>
            </a:r>
          </a:p>
          <a:p>
            <a:pPr lvl="1" algn="just">
              <a:lnSpc>
                <a:spcPct val="150000"/>
              </a:lnSpc>
            </a:pPr>
            <a:r>
              <a:rPr lang="pt-BR" altLang="pt-BR" dirty="0">
                <a:cs typeface="Arial" panose="020B0604020202020204" pitchFamily="34" charset="0"/>
              </a:rPr>
              <a:t>Reduz o pH</a:t>
            </a:r>
          </a:p>
          <a:p>
            <a:pPr lvl="1" algn="just">
              <a:lnSpc>
                <a:spcPct val="150000"/>
              </a:lnSpc>
            </a:pPr>
            <a:r>
              <a:rPr lang="pt-BR" altLang="pt-BR" dirty="0">
                <a:cs typeface="Arial" panose="020B0604020202020204" pitchFamily="34" charset="0"/>
              </a:rPr>
              <a:t>Auxilia na precipitação de proteínas</a:t>
            </a:r>
          </a:p>
          <a:p>
            <a:pPr lvl="1" algn="just">
              <a:lnSpc>
                <a:spcPct val="150000"/>
              </a:lnSpc>
            </a:pPr>
            <a:r>
              <a:rPr lang="pt-BR" altLang="pt-BR" dirty="0">
                <a:cs typeface="Arial" panose="020B0604020202020204" pitchFamily="34" charset="0"/>
              </a:rPr>
              <a:t>Ajuda na clarificação do mosto</a:t>
            </a:r>
          </a:p>
          <a:p>
            <a:pPr lvl="1" algn="just">
              <a:lnSpc>
                <a:spcPct val="150000"/>
              </a:lnSpc>
            </a:pPr>
            <a:r>
              <a:rPr lang="pt-BR" altLang="pt-BR" dirty="0">
                <a:cs typeface="Arial" panose="020B0604020202020204" pitchFamily="34" charset="0"/>
              </a:rPr>
              <a:t>Reduz extração de taninos.</a:t>
            </a:r>
          </a:p>
        </p:txBody>
      </p:sp>
    </p:spTree>
    <p:extLst>
      <p:ext uri="{BB962C8B-B14F-4D97-AF65-F5344CB8AC3E}">
        <p14:creationId xmlns:p14="http://schemas.microsoft.com/office/powerpoint/2010/main" val="265628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a:extLst>
              <a:ext uri="{FF2B5EF4-FFF2-40B4-BE49-F238E27FC236}">
                <a16:creationId xmlns:a16="http://schemas.microsoft.com/office/drawing/2014/main" id="{C6BE115A-85F3-440A-AD79-30707CC40BDB}"/>
              </a:ext>
            </a:extLst>
          </p:cNvPr>
          <p:cNvSpPr>
            <a:spLocks noGrp="1" noChangeArrowheads="1"/>
          </p:cNvSpPr>
          <p:nvPr>
            <p:ph type="title"/>
          </p:nvPr>
        </p:nvSpPr>
        <p:spPr/>
        <p:txBody>
          <a:bodyPr/>
          <a:lstStyle/>
          <a:p>
            <a:r>
              <a:rPr lang="pt-BR" altLang="pt-BR" dirty="0"/>
              <a:t>Água - Íons</a:t>
            </a:r>
          </a:p>
        </p:txBody>
      </p:sp>
      <p:sp>
        <p:nvSpPr>
          <p:cNvPr id="36867" name="Espaço Reservado para Conteúdo 6">
            <a:extLst>
              <a:ext uri="{FF2B5EF4-FFF2-40B4-BE49-F238E27FC236}">
                <a16:creationId xmlns:a16="http://schemas.microsoft.com/office/drawing/2014/main" id="{AD04B82F-546A-4D2A-981A-E7EB1574D7F4}"/>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b="1" dirty="0">
                <a:cs typeface="Arial" panose="020B0604020202020204" pitchFamily="34" charset="0"/>
              </a:rPr>
              <a:t>Cátion Magnésio (Mg</a:t>
            </a:r>
            <a:r>
              <a:rPr lang="pt-BR" altLang="pt-BR" b="1" baseline="30000" dirty="0">
                <a:cs typeface="Arial" panose="020B0604020202020204" pitchFamily="34" charset="0"/>
              </a:rPr>
              <a:t>2+</a:t>
            </a:r>
            <a:r>
              <a:rPr lang="pt-BR" altLang="pt-BR" b="1" dirty="0">
                <a:cs typeface="Arial" panose="020B0604020202020204" pitchFamily="34" charset="0"/>
              </a:rPr>
              <a:t>):</a:t>
            </a:r>
          </a:p>
          <a:p>
            <a:pPr lvl="1" algn="just">
              <a:lnSpc>
                <a:spcPct val="150000"/>
              </a:lnSpc>
            </a:pPr>
            <a:r>
              <a:rPr lang="pt-BR" altLang="pt-BR" dirty="0">
                <a:cs typeface="Arial" panose="020B0604020202020204" pitchFamily="34" charset="0"/>
              </a:rPr>
              <a:t>Mesmas reações que o Ca2+ com menos eficiência</a:t>
            </a:r>
          </a:p>
          <a:p>
            <a:pPr lvl="1" algn="just">
              <a:lnSpc>
                <a:spcPct val="150000"/>
              </a:lnSpc>
            </a:pPr>
            <a:r>
              <a:rPr lang="pt-BR" altLang="pt-BR" dirty="0">
                <a:cs typeface="Arial" panose="020B0604020202020204" pitchFamily="34" charset="0"/>
              </a:rPr>
              <a:t>Nutriente para leveduras</a:t>
            </a:r>
          </a:p>
          <a:p>
            <a:pPr lvl="1" algn="just">
              <a:lnSpc>
                <a:spcPct val="150000"/>
              </a:lnSpc>
            </a:pPr>
            <a:r>
              <a:rPr lang="pt-BR" altLang="pt-BR" dirty="0">
                <a:cs typeface="Arial" panose="020B0604020202020204" pitchFamily="34" charset="0"/>
              </a:rPr>
              <a:t>Em excesso contribui para um amargor desagradável.</a:t>
            </a:r>
          </a:p>
        </p:txBody>
      </p:sp>
    </p:spTree>
    <p:extLst>
      <p:ext uri="{BB962C8B-B14F-4D97-AF65-F5344CB8AC3E}">
        <p14:creationId xmlns:p14="http://schemas.microsoft.com/office/powerpoint/2010/main" val="372720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 - Íons</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b="1" dirty="0">
                <a:cs typeface="Arial" panose="020B0604020202020204" pitchFamily="34" charset="0"/>
              </a:rPr>
              <a:t>Cátion Sódio (Na</a:t>
            </a:r>
            <a:r>
              <a:rPr lang="pt-BR" altLang="pt-BR" b="1" baseline="30000" dirty="0">
                <a:cs typeface="Arial" panose="020B0604020202020204" pitchFamily="34" charset="0"/>
              </a:rPr>
              <a:t>+</a:t>
            </a:r>
            <a:r>
              <a:rPr lang="pt-BR" altLang="pt-BR" b="1" dirty="0">
                <a:cs typeface="Arial" panose="020B0604020202020204" pitchFamily="34" charset="0"/>
              </a:rPr>
              <a:t>):</a:t>
            </a:r>
          </a:p>
          <a:p>
            <a:pPr lvl="1" algn="just">
              <a:lnSpc>
                <a:spcPct val="150000"/>
              </a:lnSpc>
            </a:pPr>
            <a:r>
              <a:rPr lang="pt-BR" altLang="pt-BR" dirty="0">
                <a:cs typeface="Arial" panose="020B0604020202020204" pitchFamily="34" charset="0"/>
              </a:rPr>
              <a:t>Acentua o dulçor da cerveja em baixas quantidades</a:t>
            </a:r>
          </a:p>
          <a:p>
            <a:pPr lvl="1" algn="just">
              <a:lnSpc>
                <a:spcPct val="150000"/>
              </a:lnSpc>
            </a:pPr>
            <a:r>
              <a:rPr lang="pt-BR" altLang="pt-BR" dirty="0">
                <a:cs typeface="Arial" panose="020B0604020202020204" pitchFamily="34" charset="0"/>
              </a:rPr>
              <a:t>Em altas concentrações proporciona sabor salgado</a:t>
            </a:r>
          </a:p>
          <a:p>
            <a:pPr lvl="1" algn="just">
              <a:lnSpc>
                <a:spcPct val="150000"/>
              </a:lnSpc>
            </a:pPr>
            <a:r>
              <a:rPr lang="pt-BR" altLang="pt-BR" dirty="0">
                <a:cs typeface="Arial" panose="020B0604020202020204" pitchFamily="34" charset="0"/>
              </a:rPr>
              <a:t>Sua combinação com o sulfato (SO4</a:t>
            </a:r>
            <a:r>
              <a:rPr lang="pt-BR" altLang="pt-BR" baseline="30000" dirty="0">
                <a:cs typeface="Arial" panose="020B0604020202020204" pitchFamily="34" charset="0"/>
              </a:rPr>
              <a:t>-2</a:t>
            </a:r>
            <a:r>
              <a:rPr lang="pt-BR" altLang="pt-BR" dirty="0">
                <a:cs typeface="Arial" panose="020B0604020202020204" pitchFamily="34" charset="0"/>
              </a:rPr>
              <a:t>) pode trazer sabores desagradáveis.</a:t>
            </a:r>
          </a:p>
          <a:p>
            <a:pPr lvl="2" algn="just">
              <a:lnSpc>
                <a:spcPct val="150000"/>
              </a:lnSpc>
            </a:pPr>
            <a:r>
              <a:rPr lang="pt-BR" altLang="pt-BR" dirty="0">
                <a:cs typeface="Arial" panose="020B0604020202020204" pitchFamily="34" charset="0"/>
              </a:rPr>
              <a:t>É recomendável manter um deles em baixa concentração</a:t>
            </a:r>
          </a:p>
        </p:txBody>
      </p:sp>
    </p:spTree>
    <p:extLst>
      <p:ext uri="{BB962C8B-B14F-4D97-AF65-F5344CB8AC3E}">
        <p14:creationId xmlns:p14="http://schemas.microsoft.com/office/powerpoint/2010/main" val="187459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 - Íons</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593436" y="1268760"/>
            <a:ext cx="9782801" cy="5400600"/>
          </a:xfrm>
        </p:spPr>
        <p:txBody>
          <a:bodyPr>
            <a:normAutofit fontScale="92500" lnSpcReduction="20000"/>
          </a:bodyPr>
          <a:lstStyle/>
          <a:p>
            <a:pPr algn="just">
              <a:lnSpc>
                <a:spcPct val="150000"/>
              </a:lnSpc>
            </a:pPr>
            <a:r>
              <a:rPr lang="pt-BR" altLang="pt-BR" b="1" dirty="0">
                <a:cs typeface="Arial" panose="020B0604020202020204" pitchFamily="34" charset="0"/>
              </a:rPr>
              <a:t>Ânion Bicabornato (HCO3</a:t>
            </a:r>
            <a:r>
              <a:rPr lang="pt-BR" altLang="pt-BR" b="1" baseline="30000" dirty="0">
                <a:cs typeface="Arial" panose="020B0604020202020204" pitchFamily="34" charset="0"/>
              </a:rPr>
              <a:t>-</a:t>
            </a:r>
            <a:r>
              <a:rPr lang="pt-BR" altLang="pt-BR" b="1" dirty="0">
                <a:cs typeface="Arial" panose="020B0604020202020204" pitchFamily="34" charset="0"/>
              </a:rPr>
              <a:t>):</a:t>
            </a:r>
          </a:p>
          <a:p>
            <a:pPr lvl="1" algn="just">
              <a:lnSpc>
                <a:spcPct val="150000"/>
              </a:lnSpc>
            </a:pPr>
            <a:r>
              <a:rPr lang="pt-BR" altLang="pt-BR" dirty="0">
                <a:cs typeface="Arial" panose="020B0604020202020204" pitchFamily="34" charset="0"/>
              </a:rPr>
              <a:t>O mais importante, determina a alcalinidade da água cervejeira</a:t>
            </a:r>
          </a:p>
          <a:p>
            <a:pPr lvl="1" algn="just">
              <a:lnSpc>
                <a:spcPct val="150000"/>
              </a:lnSpc>
            </a:pPr>
            <a:r>
              <a:rPr lang="pt-BR" altLang="pt-BR" dirty="0">
                <a:cs typeface="Arial" panose="020B0604020202020204" pitchFamily="34" charset="0"/>
              </a:rPr>
              <a:t>Neutraliza a acidez proveniente dos maltes torrados e escuros</a:t>
            </a:r>
          </a:p>
          <a:p>
            <a:pPr lvl="1" algn="just">
              <a:lnSpc>
                <a:spcPct val="150000"/>
              </a:lnSpc>
            </a:pPr>
            <a:r>
              <a:rPr lang="pt-BR" altLang="pt-BR" dirty="0">
                <a:cs typeface="Arial" panose="020B0604020202020204" pitchFamily="34" charset="0"/>
              </a:rPr>
              <a:t>Reage com o cálcio reduzindo a dureza</a:t>
            </a:r>
          </a:p>
          <a:p>
            <a:pPr lvl="1" algn="just">
              <a:lnSpc>
                <a:spcPct val="150000"/>
              </a:lnSpc>
            </a:pPr>
            <a:r>
              <a:rPr lang="pt-BR" altLang="pt-BR" dirty="0">
                <a:cs typeface="Arial" panose="020B0604020202020204" pitchFamily="34" charset="0"/>
              </a:rPr>
              <a:t>Promove extração do tanino que confere coloração a cerveja</a:t>
            </a:r>
          </a:p>
        </p:txBody>
      </p:sp>
    </p:spTree>
    <p:extLst>
      <p:ext uri="{BB962C8B-B14F-4D97-AF65-F5344CB8AC3E}">
        <p14:creationId xmlns:p14="http://schemas.microsoft.com/office/powerpoint/2010/main" val="232359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ítulo 6">
            <a:extLst>
              <a:ext uri="{FF2B5EF4-FFF2-40B4-BE49-F238E27FC236}">
                <a16:creationId xmlns:a16="http://schemas.microsoft.com/office/drawing/2014/main" id="{41903384-064D-4726-BD86-74606314FAE3}"/>
              </a:ext>
            </a:extLst>
          </p:cNvPr>
          <p:cNvSpPr>
            <a:spLocks noGrp="1" noChangeArrowheads="1"/>
          </p:cNvSpPr>
          <p:nvPr>
            <p:ph type="title"/>
          </p:nvPr>
        </p:nvSpPr>
        <p:spPr/>
        <p:txBody>
          <a:bodyPr/>
          <a:lstStyle/>
          <a:p>
            <a:r>
              <a:rPr lang="pt-BR" altLang="pt-BR"/>
              <a:t>Histórico</a:t>
            </a:r>
          </a:p>
        </p:txBody>
      </p:sp>
      <p:sp>
        <p:nvSpPr>
          <p:cNvPr id="17410" name="Espaço Reservado para Conteúdo 4">
            <a:extLst>
              <a:ext uri="{FF2B5EF4-FFF2-40B4-BE49-F238E27FC236}">
                <a16:creationId xmlns:a16="http://schemas.microsoft.com/office/drawing/2014/main" id="{82333EE1-7F17-4832-8384-C08B46725CD1}"/>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dirty="0">
                <a:cs typeface="Arial" panose="020B0604020202020204" pitchFamily="34" charset="0"/>
              </a:rPr>
              <a:t>Por terem os mesmos ingredientes que o pão, cereais, água e fermento, na antiguidade as cervejas eram feitas por </a:t>
            </a:r>
            <a:r>
              <a:rPr lang="pt-BR" altLang="pt-BR" b="1" dirty="0">
                <a:cs typeface="Arial" panose="020B0604020202020204" pitchFamily="34" charset="0"/>
              </a:rPr>
              <a:t>padeiros</a:t>
            </a:r>
            <a:r>
              <a:rPr lang="pt-BR" altLang="pt-BR" dirty="0">
                <a:cs typeface="Arial" panose="020B0604020202020204" pitchFamily="34" charset="0"/>
              </a:rPr>
              <a:t>, ou por </a:t>
            </a:r>
            <a:r>
              <a:rPr lang="pt-BR" altLang="pt-BR" b="1" dirty="0">
                <a:cs typeface="Arial" panose="020B0604020202020204" pitchFamily="34" charset="0"/>
              </a:rPr>
              <a:t>mulheres</a:t>
            </a:r>
            <a:r>
              <a:rPr lang="pt-BR" altLang="pt-BR" dirty="0">
                <a:cs typeface="Arial" panose="020B0604020202020204" pitchFamily="34" charset="0"/>
              </a:rPr>
              <a:t>, responsáveis pelo preparo dos alimentos.</a:t>
            </a:r>
            <a:endParaRPr lang="pt-BR" altLang="pt-BR" dirty="0"/>
          </a:p>
        </p:txBody>
      </p:sp>
    </p:spTree>
    <p:extLst>
      <p:ext uri="{BB962C8B-B14F-4D97-AF65-F5344CB8AC3E}">
        <p14:creationId xmlns:p14="http://schemas.microsoft.com/office/powerpoint/2010/main" val="174582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 - Íons</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b="1" dirty="0">
                <a:cs typeface="Arial" panose="020B0604020202020204" pitchFamily="34" charset="0"/>
              </a:rPr>
              <a:t>Ânion Sulfato (SO4</a:t>
            </a:r>
            <a:r>
              <a:rPr lang="pt-BR" altLang="pt-BR" b="1" baseline="30000" dirty="0">
                <a:cs typeface="Arial" panose="020B0604020202020204" pitchFamily="34" charset="0"/>
              </a:rPr>
              <a:t>-2</a:t>
            </a:r>
            <a:r>
              <a:rPr lang="pt-BR" altLang="pt-BR" b="1" dirty="0">
                <a:cs typeface="Arial" panose="020B0604020202020204" pitchFamily="34" charset="0"/>
              </a:rPr>
              <a:t>):</a:t>
            </a:r>
          </a:p>
          <a:p>
            <a:pPr lvl="1" algn="just">
              <a:lnSpc>
                <a:spcPct val="150000"/>
              </a:lnSpc>
            </a:pPr>
            <a:r>
              <a:rPr lang="pt-BR" altLang="pt-BR" dirty="0">
                <a:cs typeface="Arial" panose="020B0604020202020204" pitchFamily="34" charset="0"/>
              </a:rPr>
              <a:t>Não tem papel significativo no processo cervejeiro.</a:t>
            </a:r>
          </a:p>
          <a:p>
            <a:pPr lvl="1" algn="just">
              <a:lnSpc>
                <a:spcPct val="150000"/>
              </a:lnSpc>
            </a:pPr>
            <a:r>
              <a:rPr lang="pt-BR" altLang="pt-BR" dirty="0">
                <a:cs typeface="Arial" panose="020B0604020202020204" pitchFamily="34" charset="0"/>
              </a:rPr>
              <a:t>Atua sensorialmente acentuando o amargor do lúpulo e a sensação de secura da cerveja, de forma agradável.</a:t>
            </a:r>
          </a:p>
        </p:txBody>
      </p:sp>
    </p:spTree>
    <p:extLst>
      <p:ext uri="{BB962C8B-B14F-4D97-AF65-F5344CB8AC3E}">
        <p14:creationId xmlns:p14="http://schemas.microsoft.com/office/powerpoint/2010/main" val="150090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 - Íons</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b="1" dirty="0">
                <a:cs typeface="Arial" panose="020B0604020202020204" pitchFamily="34" charset="0"/>
              </a:rPr>
              <a:t>Ânion Cloreto (Cl</a:t>
            </a:r>
            <a:r>
              <a:rPr lang="pt-BR" altLang="pt-BR" b="1" baseline="30000" dirty="0">
                <a:cs typeface="Arial" panose="020B0604020202020204" pitchFamily="34" charset="0"/>
              </a:rPr>
              <a:t>-</a:t>
            </a:r>
            <a:r>
              <a:rPr lang="pt-BR" altLang="pt-BR" b="1" dirty="0">
                <a:cs typeface="Arial" panose="020B0604020202020204" pitchFamily="34" charset="0"/>
              </a:rPr>
              <a:t>):</a:t>
            </a:r>
          </a:p>
          <a:p>
            <a:pPr lvl="1" algn="just">
              <a:lnSpc>
                <a:spcPct val="150000"/>
              </a:lnSpc>
            </a:pPr>
            <a:r>
              <a:rPr lang="pt-BR" altLang="pt-BR" dirty="0">
                <a:cs typeface="Arial" panose="020B0604020202020204" pitchFamily="34" charset="0"/>
              </a:rPr>
              <a:t>Realça o dulçor em baixas concentrações</a:t>
            </a:r>
          </a:p>
          <a:p>
            <a:pPr lvl="1" algn="just">
              <a:lnSpc>
                <a:spcPct val="150000"/>
              </a:lnSpc>
            </a:pPr>
            <a:r>
              <a:rPr lang="pt-BR" altLang="pt-BR" dirty="0">
                <a:cs typeface="Arial" panose="020B0604020202020204" pitchFamily="34" charset="0"/>
              </a:rPr>
              <a:t>Aumenta a sensação de plenitude do paladar, podendo suavizar o sabor da cerveja</a:t>
            </a:r>
          </a:p>
          <a:p>
            <a:pPr lvl="1" algn="just">
              <a:lnSpc>
                <a:spcPct val="150000"/>
              </a:lnSpc>
            </a:pPr>
            <a:r>
              <a:rPr lang="pt-BR" altLang="pt-BR" dirty="0">
                <a:cs typeface="Arial" panose="020B0604020202020204" pitchFamily="34" charset="0"/>
              </a:rPr>
              <a:t>Em altas concentrações dificulta a floculação da levedura.</a:t>
            </a:r>
          </a:p>
        </p:txBody>
      </p:sp>
    </p:spTree>
    <p:extLst>
      <p:ext uri="{BB962C8B-B14F-4D97-AF65-F5344CB8AC3E}">
        <p14:creationId xmlns:p14="http://schemas.microsoft.com/office/powerpoint/2010/main" val="27628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Águas Históricas</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593436" y="1268760"/>
            <a:ext cx="9782801" cy="5400600"/>
          </a:xfrm>
        </p:spPr>
        <p:txBody>
          <a:bodyPr>
            <a:normAutofit fontScale="85000" lnSpcReduction="20000"/>
          </a:bodyPr>
          <a:lstStyle/>
          <a:p>
            <a:pPr algn="just">
              <a:lnSpc>
                <a:spcPct val="150000"/>
              </a:lnSpc>
            </a:pPr>
            <a:r>
              <a:rPr lang="pt-BR" altLang="pt-BR" dirty="0">
                <a:cs typeface="Arial" panose="020B0604020202020204" pitchFamily="34" charset="0"/>
              </a:rPr>
              <a:t>Os íons descritos anteriormente são encontrados em diferentes concentrações na água.</a:t>
            </a:r>
          </a:p>
          <a:p>
            <a:pPr algn="just">
              <a:lnSpc>
                <a:spcPct val="150000"/>
              </a:lnSpc>
            </a:pPr>
            <a:r>
              <a:rPr lang="pt-BR" altLang="pt-BR" dirty="0">
                <a:cs typeface="Arial" panose="020B0604020202020204" pitchFamily="34" charset="0"/>
              </a:rPr>
              <a:t>Essas composições específicas tem papel importante em vários estilos mundiais, por exemplo, em Londres, Dublin, e Munique, onde a alta concentração de bicarbonatos foi determinante para equilibrar as propriedades acidificantes dos maltes escuros e torrados usados nas produções das </a:t>
            </a:r>
            <a:r>
              <a:rPr lang="pt-BR" altLang="pt-BR" dirty="0" err="1">
                <a:cs typeface="Arial" panose="020B0604020202020204" pitchFamily="34" charset="0"/>
              </a:rPr>
              <a:t>Porters</a:t>
            </a:r>
            <a:r>
              <a:rPr lang="pt-BR" altLang="pt-BR" dirty="0">
                <a:cs typeface="Arial" panose="020B0604020202020204" pitchFamily="34" charset="0"/>
              </a:rPr>
              <a:t>, </a:t>
            </a:r>
            <a:r>
              <a:rPr lang="pt-BR" altLang="pt-BR" dirty="0" err="1">
                <a:cs typeface="Arial" panose="020B0604020202020204" pitchFamily="34" charset="0"/>
              </a:rPr>
              <a:t>Stouts</a:t>
            </a:r>
            <a:r>
              <a:rPr lang="pt-BR" altLang="pt-BR" dirty="0">
                <a:cs typeface="Arial" panose="020B0604020202020204" pitchFamily="34" charset="0"/>
              </a:rPr>
              <a:t> e </a:t>
            </a:r>
            <a:r>
              <a:rPr lang="pt-BR" altLang="pt-BR" dirty="0" err="1">
                <a:cs typeface="Arial" panose="020B0604020202020204" pitchFamily="34" charset="0"/>
              </a:rPr>
              <a:t>Dunkels</a:t>
            </a:r>
            <a:r>
              <a:rPr lang="pt-BR" altLang="pt-BR" dirty="0">
                <a:cs typeface="Arial" panose="020B0604020202020204" pitchFamily="34" charset="0"/>
              </a:rPr>
              <a:t>.</a:t>
            </a:r>
          </a:p>
        </p:txBody>
      </p:sp>
    </p:spTree>
    <p:extLst>
      <p:ext uri="{BB962C8B-B14F-4D97-AF65-F5344CB8AC3E}">
        <p14:creationId xmlns:p14="http://schemas.microsoft.com/office/powerpoint/2010/main" val="176813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Águas Históricas</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593436" y="1268760"/>
            <a:ext cx="9782801" cy="5400600"/>
          </a:xfrm>
        </p:spPr>
        <p:txBody>
          <a:bodyPr>
            <a:normAutofit fontScale="85000" lnSpcReduction="20000"/>
          </a:bodyPr>
          <a:lstStyle/>
          <a:p>
            <a:pPr algn="just">
              <a:lnSpc>
                <a:spcPct val="150000"/>
              </a:lnSpc>
            </a:pPr>
            <a:r>
              <a:rPr lang="pt-BR" altLang="pt-BR" dirty="0">
                <a:cs typeface="Arial" panose="020B0604020202020204" pitchFamily="34" charset="0"/>
              </a:rPr>
              <a:t>Os íons descritos anteriormente são encontrados em diferentes concentrações na água.</a:t>
            </a:r>
          </a:p>
          <a:p>
            <a:pPr algn="just">
              <a:lnSpc>
                <a:spcPct val="150000"/>
              </a:lnSpc>
            </a:pPr>
            <a:r>
              <a:rPr lang="pt-BR" altLang="pt-BR" dirty="0">
                <a:cs typeface="Arial" panose="020B0604020202020204" pitchFamily="34" charset="0"/>
              </a:rPr>
              <a:t>Essas composições específicas tem papel importante em vários estilos mundiais, por exemplo, em Londres, Dublin, e Munique, onde a alta concentração de bicarbonatos foi determinante para equilibrar as propriedades acidificantes dos maltes escuros e torrados usados nas produções das </a:t>
            </a:r>
            <a:r>
              <a:rPr lang="pt-BR" altLang="pt-BR" dirty="0" err="1">
                <a:cs typeface="Arial" panose="020B0604020202020204" pitchFamily="34" charset="0"/>
              </a:rPr>
              <a:t>Porters</a:t>
            </a:r>
            <a:r>
              <a:rPr lang="pt-BR" altLang="pt-BR" dirty="0">
                <a:cs typeface="Arial" panose="020B0604020202020204" pitchFamily="34" charset="0"/>
              </a:rPr>
              <a:t>, </a:t>
            </a:r>
            <a:r>
              <a:rPr lang="pt-BR" altLang="pt-BR" dirty="0" err="1">
                <a:cs typeface="Arial" panose="020B0604020202020204" pitchFamily="34" charset="0"/>
              </a:rPr>
              <a:t>Stouts</a:t>
            </a:r>
            <a:r>
              <a:rPr lang="pt-BR" altLang="pt-BR" dirty="0">
                <a:cs typeface="Arial" panose="020B0604020202020204" pitchFamily="34" charset="0"/>
              </a:rPr>
              <a:t> e </a:t>
            </a:r>
            <a:r>
              <a:rPr lang="pt-BR" altLang="pt-BR" dirty="0" err="1">
                <a:cs typeface="Arial" panose="020B0604020202020204" pitchFamily="34" charset="0"/>
              </a:rPr>
              <a:t>Dunkels</a:t>
            </a:r>
            <a:r>
              <a:rPr lang="pt-BR" altLang="pt-BR" dirty="0">
                <a:cs typeface="Arial" panose="020B0604020202020204" pitchFamily="34" charset="0"/>
              </a:rPr>
              <a:t>.</a:t>
            </a:r>
          </a:p>
        </p:txBody>
      </p:sp>
    </p:spTree>
    <p:extLst>
      <p:ext uri="{BB962C8B-B14F-4D97-AF65-F5344CB8AC3E}">
        <p14:creationId xmlns:p14="http://schemas.microsoft.com/office/powerpoint/2010/main" val="51244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Águas - Comparação</a:t>
            </a:r>
          </a:p>
        </p:txBody>
      </p:sp>
      <p:sp>
        <p:nvSpPr>
          <p:cNvPr id="37891" name="Espaço Reservado para Conteúdo 6">
            <a:extLst>
              <a:ext uri="{FF2B5EF4-FFF2-40B4-BE49-F238E27FC236}">
                <a16:creationId xmlns:a16="http://schemas.microsoft.com/office/drawing/2014/main" id="{07B79EF2-67A9-4748-AFB4-B789AC0ED933}"/>
              </a:ext>
            </a:extLst>
          </p:cNvPr>
          <p:cNvSpPr>
            <a:spLocks noGrp="1" noChangeArrowheads="1"/>
          </p:cNvSpPr>
          <p:nvPr>
            <p:ph idx="4294967295"/>
          </p:nvPr>
        </p:nvSpPr>
        <p:spPr>
          <a:xfrm>
            <a:off x="1413893" y="3068960"/>
            <a:ext cx="4032448" cy="3384376"/>
          </a:xfrm>
        </p:spPr>
        <p:txBody>
          <a:bodyPr>
            <a:normAutofit/>
          </a:bodyPr>
          <a:lstStyle/>
          <a:p>
            <a:pPr algn="just">
              <a:lnSpc>
                <a:spcPct val="150000"/>
              </a:lnSpc>
            </a:pPr>
            <a:r>
              <a:rPr lang="pt-BR" altLang="pt-BR" sz="3200" dirty="0">
                <a:cs typeface="Arial" panose="020B0604020202020204" pitchFamily="34" charset="0"/>
              </a:rPr>
              <a:t>Adição de sais para alcançar o perfil da água de Londres (20l).</a:t>
            </a:r>
          </a:p>
        </p:txBody>
      </p:sp>
      <p:graphicFrame>
        <p:nvGraphicFramePr>
          <p:cNvPr id="2" name="Tabela 2">
            <a:extLst>
              <a:ext uri="{FF2B5EF4-FFF2-40B4-BE49-F238E27FC236}">
                <a16:creationId xmlns:a16="http://schemas.microsoft.com/office/drawing/2014/main" id="{072175E6-F63D-436D-A1E7-1782565A85A4}"/>
              </a:ext>
            </a:extLst>
          </p:cNvPr>
          <p:cNvGraphicFramePr>
            <a:graphicFrameLocks noGrp="1"/>
          </p:cNvGraphicFramePr>
          <p:nvPr>
            <p:extLst>
              <p:ext uri="{D42A27DB-BD31-4B8C-83A1-F6EECF244321}">
                <p14:modId xmlns:p14="http://schemas.microsoft.com/office/powerpoint/2010/main" val="811790328"/>
              </p:ext>
            </p:extLst>
          </p:nvPr>
        </p:nvGraphicFramePr>
        <p:xfrm>
          <a:off x="1341884" y="1268760"/>
          <a:ext cx="10225132" cy="1453768"/>
        </p:xfrm>
        <a:graphic>
          <a:graphicData uri="http://schemas.openxmlformats.org/drawingml/2006/table">
            <a:tbl>
              <a:tblPr firstRow="1" bandRow="1">
                <a:tableStyleId>{5940675A-B579-460E-94D1-54222C63F5DA}</a:tableStyleId>
              </a:tblPr>
              <a:tblGrid>
                <a:gridCol w="1296144">
                  <a:extLst>
                    <a:ext uri="{9D8B030D-6E8A-4147-A177-3AD203B41FA5}">
                      <a16:colId xmlns:a16="http://schemas.microsoft.com/office/drawing/2014/main" val="56329266"/>
                    </a:ext>
                  </a:extLst>
                </a:gridCol>
                <a:gridCol w="792088">
                  <a:extLst>
                    <a:ext uri="{9D8B030D-6E8A-4147-A177-3AD203B41FA5}">
                      <a16:colId xmlns:a16="http://schemas.microsoft.com/office/drawing/2014/main" val="3803029191"/>
                    </a:ext>
                  </a:extLst>
                </a:gridCol>
                <a:gridCol w="1356150">
                  <a:extLst>
                    <a:ext uri="{9D8B030D-6E8A-4147-A177-3AD203B41FA5}">
                      <a16:colId xmlns:a16="http://schemas.microsoft.com/office/drawing/2014/main" val="4214125702"/>
                    </a:ext>
                  </a:extLst>
                </a:gridCol>
                <a:gridCol w="1356150">
                  <a:extLst>
                    <a:ext uri="{9D8B030D-6E8A-4147-A177-3AD203B41FA5}">
                      <a16:colId xmlns:a16="http://schemas.microsoft.com/office/drawing/2014/main" val="3403739015"/>
                    </a:ext>
                  </a:extLst>
                </a:gridCol>
                <a:gridCol w="1356150">
                  <a:extLst>
                    <a:ext uri="{9D8B030D-6E8A-4147-A177-3AD203B41FA5}">
                      <a16:colId xmlns:a16="http://schemas.microsoft.com/office/drawing/2014/main" val="3512955464"/>
                    </a:ext>
                  </a:extLst>
                </a:gridCol>
                <a:gridCol w="1356150">
                  <a:extLst>
                    <a:ext uri="{9D8B030D-6E8A-4147-A177-3AD203B41FA5}">
                      <a16:colId xmlns:a16="http://schemas.microsoft.com/office/drawing/2014/main" val="3599024314"/>
                    </a:ext>
                  </a:extLst>
                </a:gridCol>
                <a:gridCol w="1356150">
                  <a:extLst>
                    <a:ext uri="{9D8B030D-6E8A-4147-A177-3AD203B41FA5}">
                      <a16:colId xmlns:a16="http://schemas.microsoft.com/office/drawing/2014/main" val="4230216893"/>
                    </a:ext>
                  </a:extLst>
                </a:gridCol>
                <a:gridCol w="1356150">
                  <a:extLst>
                    <a:ext uri="{9D8B030D-6E8A-4147-A177-3AD203B41FA5}">
                      <a16:colId xmlns:a16="http://schemas.microsoft.com/office/drawing/2014/main" val="3770844177"/>
                    </a:ext>
                  </a:extLst>
                </a:gridCol>
              </a:tblGrid>
              <a:tr h="442848">
                <a:tc>
                  <a:txBody>
                    <a:bodyPr/>
                    <a:lstStyle/>
                    <a:p>
                      <a:pPr algn="ctr"/>
                      <a:r>
                        <a:rPr lang="pt-BR" b="1" dirty="0"/>
                        <a:t>Água</a:t>
                      </a:r>
                    </a:p>
                  </a:txBody>
                  <a:tcPr/>
                </a:tc>
                <a:tc>
                  <a:txBody>
                    <a:bodyPr/>
                    <a:lstStyle/>
                    <a:p>
                      <a:pPr algn="ctr"/>
                      <a:r>
                        <a:rPr lang="pt-BR" b="1" dirty="0"/>
                        <a:t>pH</a:t>
                      </a:r>
                    </a:p>
                  </a:txBody>
                  <a:tcPr/>
                </a:tc>
                <a:tc>
                  <a:txBody>
                    <a:bodyPr/>
                    <a:lstStyle/>
                    <a:p>
                      <a:pPr algn="ctr"/>
                      <a:r>
                        <a:rPr lang="pt-BR" b="1" dirty="0"/>
                        <a:t>Cálcio</a:t>
                      </a:r>
                    </a:p>
                  </a:txBody>
                  <a:tcPr/>
                </a:tc>
                <a:tc>
                  <a:txBody>
                    <a:bodyPr/>
                    <a:lstStyle/>
                    <a:p>
                      <a:pPr algn="ctr"/>
                      <a:r>
                        <a:rPr lang="pt-BR" b="1" dirty="0"/>
                        <a:t>Magnésio</a:t>
                      </a:r>
                    </a:p>
                  </a:txBody>
                  <a:tcPr/>
                </a:tc>
                <a:tc>
                  <a:txBody>
                    <a:bodyPr/>
                    <a:lstStyle/>
                    <a:p>
                      <a:pPr algn="ctr"/>
                      <a:r>
                        <a:rPr lang="pt-BR" b="1" dirty="0"/>
                        <a:t>Sódio</a:t>
                      </a:r>
                    </a:p>
                  </a:txBody>
                  <a:tcPr/>
                </a:tc>
                <a:tc>
                  <a:txBody>
                    <a:bodyPr/>
                    <a:lstStyle/>
                    <a:p>
                      <a:pPr algn="ctr"/>
                      <a:r>
                        <a:rPr lang="pt-BR" b="1" dirty="0"/>
                        <a:t>Sulfato</a:t>
                      </a:r>
                    </a:p>
                  </a:txBody>
                  <a:tcPr/>
                </a:tc>
                <a:tc>
                  <a:txBody>
                    <a:bodyPr/>
                    <a:lstStyle/>
                    <a:p>
                      <a:pPr algn="ctr"/>
                      <a:r>
                        <a:rPr lang="pt-BR" b="1" dirty="0"/>
                        <a:t>Cloreto</a:t>
                      </a:r>
                    </a:p>
                  </a:txBody>
                  <a:tcPr/>
                </a:tc>
                <a:tc>
                  <a:txBody>
                    <a:bodyPr/>
                    <a:lstStyle/>
                    <a:p>
                      <a:pPr algn="ctr"/>
                      <a:r>
                        <a:rPr lang="pt-BR" b="1" dirty="0"/>
                        <a:t>Bicabornato</a:t>
                      </a:r>
                    </a:p>
                  </a:txBody>
                  <a:tcPr/>
                </a:tc>
                <a:extLst>
                  <a:ext uri="{0D108BD9-81ED-4DB2-BD59-A6C34878D82A}">
                    <a16:rowId xmlns:a16="http://schemas.microsoft.com/office/drawing/2014/main" val="278931806"/>
                  </a:ext>
                </a:extLst>
              </a:tr>
              <a:tr h="370840">
                <a:tc>
                  <a:txBody>
                    <a:bodyPr/>
                    <a:lstStyle/>
                    <a:p>
                      <a:pPr algn="ctr"/>
                      <a:r>
                        <a:rPr lang="pt-BR" dirty="0"/>
                        <a:t>Londres</a:t>
                      </a:r>
                    </a:p>
                  </a:txBody>
                  <a:tcPr/>
                </a:tc>
                <a:tc>
                  <a:txBody>
                    <a:bodyPr/>
                    <a:lstStyle/>
                    <a:p>
                      <a:pPr algn="ctr"/>
                      <a:r>
                        <a:rPr lang="pt-BR" dirty="0"/>
                        <a:t>8</a:t>
                      </a:r>
                    </a:p>
                  </a:txBody>
                  <a:tcPr/>
                </a:tc>
                <a:tc>
                  <a:txBody>
                    <a:bodyPr/>
                    <a:lstStyle/>
                    <a:p>
                      <a:pPr algn="ctr"/>
                      <a:r>
                        <a:rPr lang="pt-BR" dirty="0"/>
                        <a:t>52 </a:t>
                      </a:r>
                      <a:r>
                        <a:rPr lang="pt-BR" dirty="0" err="1"/>
                        <a:t>ppm</a:t>
                      </a:r>
                      <a:endParaRPr lang="pt-BR" dirty="0"/>
                    </a:p>
                  </a:txBody>
                  <a:tcPr/>
                </a:tc>
                <a:tc>
                  <a:txBody>
                    <a:bodyPr/>
                    <a:lstStyle/>
                    <a:p>
                      <a:pPr algn="ctr"/>
                      <a:r>
                        <a:rPr lang="pt-BR" dirty="0"/>
                        <a:t>16 </a:t>
                      </a:r>
                      <a:r>
                        <a:rPr lang="pt-BR" dirty="0" err="1"/>
                        <a:t>ppm</a:t>
                      </a:r>
                      <a:endParaRPr lang="pt-BR" dirty="0"/>
                    </a:p>
                  </a:txBody>
                  <a:tcPr/>
                </a:tc>
                <a:tc>
                  <a:txBody>
                    <a:bodyPr/>
                    <a:lstStyle/>
                    <a:p>
                      <a:pPr algn="ctr"/>
                      <a:r>
                        <a:rPr lang="pt-BR" dirty="0"/>
                        <a:t>99 </a:t>
                      </a:r>
                      <a:r>
                        <a:rPr lang="pt-BR" dirty="0" err="1"/>
                        <a:t>ppm</a:t>
                      </a:r>
                      <a:endParaRPr lang="pt-BR" dirty="0"/>
                    </a:p>
                  </a:txBody>
                  <a:tcPr/>
                </a:tc>
                <a:tc>
                  <a:txBody>
                    <a:bodyPr/>
                    <a:lstStyle/>
                    <a:p>
                      <a:pPr algn="ctr"/>
                      <a:r>
                        <a:rPr lang="pt-BR" dirty="0"/>
                        <a:t>77 </a:t>
                      </a:r>
                      <a:r>
                        <a:rPr lang="pt-BR" dirty="0" err="1"/>
                        <a:t>ppm</a:t>
                      </a:r>
                      <a:endParaRPr lang="pt-BR" dirty="0"/>
                    </a:p>
                  </a:txBody>
                  <a:tcPr/>
                </a:tc>
                <a:tc>
                  <a:txBody>
                    <a:bodyPr/>
                    <a:lstStyle/>
                    <a:p>
                      <a:pPr algn="ctr"/>
                      <a:r>
                        <a:rPr lang="pt-BR" dirty="0"/>
                        <a:t>60 </a:t>
                      </a:r>
                      <a:r>
                        <a:rPr lang="pt-BR" dirty="0" err="1"/>
                        <a:t>ppm</a:t>
                      </a:r>
                      <a:endParaRPr lang="pt-BR" dirty="0"/>
                    </a:p>
                  </a:txBody>
                  <a:tcPr/>
                </a:tc>
                <a:tc>
                  <a:txBody>
                    <a:bodyPr/>
                    <a:lstStyle/>
                    <a:p>
                      <a:pPr algn="ctr"/>
                      <a:r>
                        <a:rPr lang="pt-BR" dirty="0"/>
                        <a:t>156 </a:t>
                      </a:r>
                      <a:r>
                        <a:rPr lang="pt-BR" dirty="0" err="1"/>
                        <a:t>ppm</a:t>
                      </a:r>
                      <a:endParaRPr lang="pt-BR" dirty="0"/>
                    </a:p>
                  </a:txBody>
                  <a:tcPr/>
                </a:tc>
                <a:extLst>
                  <a:ext uri="{0D108BD9-81ED-4DB2-BD59-A6C34878D82A}">
                    <a16:rowId xmlns:a16="http://schemas.microsoft.com/office/drawing/2014/main" val="4072176192"/>
                  </a:ext>
                </a:extLst>
              </a:tr>
              <a:tr h="370840">
                <a:tc>
                  <a:txBody>
                    <a:bodyPr/>
                    <a:lstStyle/>
                    <a:p>
                      <a:pPr algn="ctr"/>
                      <a:r>
                        <a:rPr lang="pt-BR" dirty="0"/>
                        <a:t>Poços de Caldas</a:t>
                      </a:r>
                    </a:p>
                  </a:txBody>
                  <a:tcPr anchor="ctr"/>
                </a:tc>
                <a:tc>
                  <a:txBody>
                    <a:bodyPr/>
                    <a:lstStyle/>
                    <a:p>
                      <a:pPr algn="ctr"/>
                      <a:r>
                        <a:rPr lang="pt-BR" dirty="0"/>
                        <a:t>7</a:t>
                      </a:r>
                    </a:p>
                  </a:txBody>
                  <a:tcPr anchor="ctr"/>
                </a:tc>
                <a:tc>
                  <a:txBody>
                    <a:bodyPr/>
                    <a:lstStyle/>
                    <a:p>
                      <a:pPr algn="ctr"/>
                      <a:r>
                        <a:rPr lang="pt-BR" dirty="0"/>
                        <a:t>5,6 </a:t>
                      </a:r>
                      <a:r>
                        <a:rPr lang="pt-BR" dirty="0" err="1"/>
                        <a:t>ppm</a:t>
                      </a:r>
                      <a:endParaRPr lang="pt-BR" dirty="0"/>
                    </a:p>
                  </a:txBody>
                  <a:tcPr anchor="ctr"/>
                </a:tc>
                <a:tc>
                  <a:txBody>
                    <a:bodyPr/>
                    <a:lstStyle/>
                    <a:p>
                      <a:pPr algn="ctr"/>
                      <a:r>
                        <a:rPr lang="pt-BR" dirty="0"/>
                        <a:t>0,51 </a:t>
                      </a:r>
                      <a:r>
                        <a:rPr lang="pt-BR" dirty="0" err="1"/>
                        <a:t>ppm</a:t>
                      </a:r>
                      <a:endParaRPr lang="pt-BR" dirty="0"/>
                    </a:p>
                  </a:txBody>
                  <a:tcPr anchor="ctr"/>
                </a:tc>
                <a:tc>
                  <a:txBody>
                    <a:bodyPr/>
                    <a:lstStyle/>
                    <a:p>
                      <a:pPr algn="ctr"/>
                      <a:r>
                        <a:rPr lang="pt-BR" dirty="0"/>
                        <a:t>10,10 </a:t>
                      </a:r>
                      <a:r>
                        <a:rPr lang="pt-BR" dirty="0" err="1"/>
                        <a:t>ppm</a:t>
                      </a:r>
                      <a:endParaRPr lang="pt-BR" dirty="0"/>
                    </a:p>
                  </a:txBody>
                  <a:tcPr anchor="ctr"/>
                </a:tc>
                <a:tc>
                  <a:txBody>
                    <a:bodyPr/>
                    <a:lstStyle/>
                    <a:p>
                      <a:pPr algn="ctr"/>
                      <a:r>
                        <a:rPr lang="pt-BR" dirty="0"/>
                        <a:t>0,12 </a:t>
                      </a:r>
                      <a:r>
                        <a:rPr lang="pt-BR" dirty="0" err="1"/>
                        <a:t>ppm</a:t>
                      </a:r>
                      <a:endParaRPr lang="pt-BR" dirty="0"/>
                    </a:p>
                  </a:txBody>
                  <a:tcPr anchor="ctr"/>
                </a:tc>
                <a:tc>
                  <a:txBody>
                    <a:bodyPr/>
                    <a:lstStyle/>
                    <a:p>
                      <a:pPr algn="ctr"/>
                      <a:r>
                        <a:rPr lang="pt-BR" dirty="0"/>
                        <a:t>9,9 </a:t>
                      </a:r>
                      <a:r>
                        <a:rPr lang="pt-BR" dirty="0" err="1"/>
                        <a:t>ppm</a:t>
                      </a:r>
                      <a:endParaRPr lang="pt-BR" dirty="0"/>
                    </a:p>
                  </a:txBody>
                  <a:tcPr anchor="ctr"/>
                </a:tc>
                <a:tc>
                  <a:txBody>
                    <a:bodyPr/>
                    <a:lstStyle/>
                    <a:p>
                      <a:pPr algn="ctr"/>
                      <a:r>
                        <a:rPr lang="pt-BR" dirty="0"/>
                        <a:t>7,6 </a:t>
                      </a:r>
                      <a:r>
                        <a:rPr lang="pt-BR" dirty="0" err="1"/>
                        <a:t>ppm</a:t>
                      </a:r>
                      <a:endParaRPr lang="pt-BR" dirty="0"/>
                    </a:p>
                  </a:txBody>
                  <a:tcPr anchor="ctr"/>
                </a:tc>
                <a:extLst>
                  <a:ext uri="{0D108BD9-81ED-4DB2-BD59-A6C34878D82A}">
                    <a16:rowId xmlns:a16="http://schemas.microsoft.com/office/drawing/2014/main" val="3975105776"/>
                  </a:ext>
                </a:extLst>
              </a:tr>
            </a:tbl>
          </a:graphicData>
        </a:graphic>
      </p:graphicFrame>
      <p:pic>
        <p:nvPicPr>
          <p:cNvPr id="4" name="Imagem 3">
            <a:extLst>
              <a:ext uri="{FF2B5EF4-FFF2-40B4-BE49-F238E27FC236}">
                <a16:creationId xmlns:a16="http://schemas.microsoft.com/office/drawing/2014/main" id="{32D21976-7185-4055-ADA7-2B9DA8DC2AB6}"/>
              </a:ext>
            </a:extLst>
          </p:cNvPr>
          <p:cNvPicPr>
            <a:picLocks noChangeAspect="1"/>
          </p:cNvPicPr>
          <p:nvPr/>
        </p:nvPicPr>
        <p:blipFill>
          <a:blip r:embed="rId2"/>
          <a:stretch>
            <a:fillRect/>
          </a:stretch>
        </p:blipFill>
        <p:spPr>
          <a:xfrm>
            <a:off x="6958508" y="3284984"/>
            <a:ext cx="4608512" cy="3216922"/>
          </a:xfrm>
          <a:prstGeom prst="rect">
            <a:avLst/>
          </a:prstGeom>
        </p:spPr>
      </p:pic>
      <p:sp>
        <p:nvSpPr>
          <p:cNvPr id="5" name="Seta: para a Direita 4">
            <a:extLst>
              <a:ext uri="{FF2B5EF4-FFF2-40B4-BE49-F238E27FC236}">
                <a16:creationId xmlns:a16="http://schemas.microsoft.com/office/drawing/2014/main" id="{621AFA46-A557-49C4-8A22-B0CFB17444C2}"/>
              </a:ext>
            </a:extLst>
          </p:cNvPr>
          <p:cNvSpPr/>
          <p:nvPr/>
        </p:nvSpPr>
        <p:spPr>
          <a:xfrm>
            <a:off x="5662364" y="4581128"/>
            <a:ext cx="93610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0028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Malte</a:t>
            </a:r>
          </a:p>
        </p:txBody>
      </p:sp>
      <p:sp>
        <p:nvSpPr>
          <p:cNvPr id="3" name="Espaço Reservado para Conteúdo 2">
            <a:extLst>
              <a:ext uri="{FF2B5EF4-FFF2-40B4-BE49-F238E27FC236}">
                <a16:creationId xmlns:a16="http://schemas.microsoft.com/office/drawing/2014/main" id="{A1161A27-9FEE-4FA0-9511-EEE2E3C89A8B}"/>
              </a:ext>
            </a:extLst>
          </p:cNvPr>
          <p:cNvSpPr>
            <a:spLocks noGrp="1"/>
          </p:cNvSpPr>
          <p:nvPr>
            <p:ph idx="1"/>
          </p:nvPr>
        </p:nvSpPr>
        <p:spPr/>
        <p:txBody>
          <a:bodyPr>
            <a:normAutofit fontScale="92500"/>
          </a:bodyPr>
          <a:lstStyle/>
          <a:p>
            <a:pPr algn="just">
              <a:lnSpc>
                <a:spcPct val="150000"/>
              </a:lnSpc>
            </a:pPr>
            <a:r>
              <a:rPr lang="pt-BR" dirty="0"/>
              <a:t>Qualquer cereal pode ser utilizado na produção de cervejas, no entanto o mais comum é a cevada.</a:t>
            </a:r>
          </a:p>
          <a:p>
            <a:pPr lvl="1" algn="just">
              <a:lnSpc>
                <a:spcPct val="150000"/>
              </a:lnSpc>
            </a:pPr>
            <a:r>
              <a:rPr lang="pt-BR" dirty="0"/>
              <a:t>Tem ótima relação entre proteínas e amido</a:t>
            </a:r>
          </a:p>
          <a:p>
            <a:pPr lvl="1" algn="just">
              <a:lnSpc>
                <a:spcPct val="150000"/>
              </a:lnSpc>
            </a:pPr>
            <a:r>
              <a:rPr lang="pt-BR" dirty="0"/>
              <a:t>Possui um sistema único de enzimas (depois de </a:t>
            </a:r>
            <a:r>
              <a:rPr lang="pt-BR" dirty="0" err="1"/>
              <a:t>malteada</a:t>
            </a:r>
            <a:r>
              <a:rPr lang="pt-BR" dirty="0"/>
              <a:t>)</a:t>
            </a:r>
          </a:p>
          <a:p>
            <a:pPr lvl="1" algn="just">
              <a:lnSpc>
                <a:spcPct val="150000"/>
              </a:lnSpc>
            </a:pPr>
            <a:r>
              <a:rPr lang="pt-BR" dirty="0"/>
              <a:t>A casca serve como elemento filtrante na brasagem</a:t>
            </a:r>
          </a:p>
          <a:p>
            <a:pPr lvl="1" algn="just">
              <a:lnSpc>
                <a:spcPct val="150000"/>
              </a:lnSpc>
            </a:pPr>
            <a:r>
              <a:rPr lang="pt-BR" dirty="0"/>
              <a:t>Além da combinação de aromas e sabores que só ela produz</a:t>
            </a:r>
          </a:p>
        </p:txBody>
      </p:sp>
    </p:spTree>
    <p:extLst>
      <p:ext uri="{BB962C8B-B14F-4D97-AF65-F5344CB8AC3E}">
        <p14:creationId xmlns:p14="http://schemas.microsoft.com/office/powerpoint/2010/main" val="299937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Malte</a:t>
            </a:r>
          </a:p>
        </p:txBody>
      </p:sp>
      <p:sp>
        <p:nvSpPr>
          <p:cNvPr id="3" name="Espaço Reservado para Conteúdo 2">
            <a:extLst>
              <a:ext uri="{FF2B5EF4-FFF2-40B4-BE49-F238E27FC236}">
                <a16:creationId xmlns:a16="http://schemas.microsoft.com/office/drawing/2014/main" id="{A1161A27-9FEE-4FA0-9511-EEE2E3C89A8B}"/>
              </a:ext>
            </a:extLst>
          </p:cNvPr>
          <p:cNvSpPr>
            <a:spLocks noGrp="1"/>
          </p:cNvSpPr>
          <p:nvPr>
            <p:ph idx="1"/>
          </p:nvPr>
        </p:nvSpPr>
        <p:spPr/>
        <p:txBody>
          <a:bodyPr>
            <a:normAutofit fontScale="92500"/>
          </a:bodyPr>
          <a:lstStyle/>
          <a:p>
            <a:pPr algn="just">
              <a:lnSpc>
                <a:spcPct val="150000"/>
              </a:lnSpc>
            </a:pPr>
            <a:r>
              <a:rPr lang="pt-BR" b="1" dirty="0"/>
              <a:t>Processo de </a:t>
            </a:r>
            <a:r>
              <a:rPr lang="pt-BR" b="1" dirty="0" err="1"/>
              <a:t>malteação</a:t>
            </a:r>
            <a:r>
              <a:rPr lang="pt-BR" b="1" dirty="0"/>
              <a:t>:</a:t>
            </a:r>
          </a:p>
          <a:p>
            <a:pPr lvl="1" algn="just">
              <a:lnSpc>
                <a:spcPct val="150000"/>
              </a:lnSpc>
            </a:pPr>
            <a:r>
              <a:rPr lang="pt-BR" dirty="0"/>
              <a:t>Germinação artificial  do grão, de forma controlada e pré-definida, sendo interrompida de maneira proposital e associada ainda aos processos de secagem e torrefação (se necessário for), com o objetivo principal de obter enzimas fundamentais e converter longas cadeias de amidos  insolúveis do endosperma e amidos solúveis.</a:t>
            </a:r>
          </a:p>
        </p:txBody>
      </p:sp>
    </p:spTree>
    <p:extLst>
      <p:ext uri="{BB962C8B-B14F-4D97-AF65-F5344CB8AC3E}">
        <p14:creationId xmlns:p14="http://schemas.microsoft.com/office/powerpoint/2010/main" val="19044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Malte</a:t>
            </a:r>
          </a:p>
        </p:txBody>
      </p:sp>
      <p:sp>
        <p:nvSpPr>
          <p:cNvPr id="3" name="Espaço Reservado para Conteúdo 2">
            <a:extLst>
              <a:ext uri="{FF2B5EF4-FFF2-40B4-BE49-F238E27FC236}">
                <a16:creationId xmlns:a16="http://schemas.microsoft.com/office/drawing/2014/main" id="{A1161A27-9FEE-4FA0-9511-EEE2E3C89A8B}"/>
              </a:ext>
            </a:extLst>
          </p:cNvPr>
          <p:cNvSpPr>
            <a:spLocks noGrp="1"/>
          </p:cNvSpPr>
          <p:nvPr>
            <p:ph idx="1"/>
          </p:nvPr>
        </p:nvSpPr>
        <p:spPr/>
        <p:txBody>
          <a:bodyPr>
            <a:normAutofit lnSpcReduction="10000"/>
          </a:bodyPr>
          <a:lstStyle/>
          <a:p>
            <a:pPr algn="just">
              <a:lnSpc>
                <a:spcPct val="150000"/>
              </a:lnSpc>
            </a:pPr>
            <a:r>
              <a:rPr lang="pt-BR" dirty="0"/>
              <a:t>Enzimas e amidos que reagem com as leveduras</a:t>
            </a:r>
          </a:p>
          <a:p>
            <a:pPr algn="just">
              <a:lnSpc>
                <a:spcPct val="150000"/>
              </a:lnSpc>
            </a:pPr>
            <a:r>
              <a:rPr lang="pt-BR" dirty="0"/>
              <a:t>Interfere na cor final da cerveja</a:t>
            </a:r>
          </a:p>
          <a:p>
            <a:pPr algn="just">
              <a:lnSpc>
                <a:spcPct val="150000"/>
              </a:lnSpc>
            </a:pPr>
            <a:r>
              <a:rPr lang="pt-BR" dirty="0"/>
              <a:t>São geradas as enzimas:</a:t>
            </a:r>
          </a:p>
          <a:p>
            <a:pPr lvl="2" algn="just">
              <a:lnSpc>
                <a:spcPct val="150000"/>
              </a:lnSpc>
            </a:pPr>
            <a:r>
              <a:rPr lang="pt-BR" dirty="0"/>
              <a:t>Beta-</a:t>
            </a:r>
            <a:r>
              <a:rPr lang="pt-BR" dirty="0" err="1"/>
              <a:t>glucanases</a:t>
            </a:r>
            <a:endParaRPr lang="pt-BR" dirty="0"/>
          </a:p>
          <a:p>
            <a:pPr lvl="2" algn="just">
              <a:lnSpc>
                <a:spcPct val="150000"/>
              </a:lnSpc>
            </a:pPr>
            <a:r>
              <a:rPr lang="pt-BR" dirty="0"/>
              <a:t>Proteases</a:t>
            </a:r>
          </a:p>
          <a:p>
            <a:pPr lvl="2" algn="just">
              <a:lnSpc>
                <a:spcPct val="150000"/>
              </a:lnSpc>
            </a:pPr>
            <a:r>
              <a:rPr lang="pt-BR" dirty="0"/>
              <a:t>Alfa-amilases (não-fermentáveis)</a:t>
            </a:r>
          </a:p>
          <a:p>
            <a:pPr lvl="2" algn="just">
              <a:lnSpc>
                <a:spcPct val="150000"/>
              </a:lnSpc>
            </a:pPr>
            <a:r>
              <a:rPr lang="pt-BR" dirty="0"/>
              <a:t>Beta-amilases (fermentáveis)</a:t>
            </a:r>
          </a:p>
        </p:txBody>
      </p:sp>
    </p:spTree>
    <p:extLst>
      <p:ext uri="{BB962C8B-B14F-4D97-AF65-F5344CB8AC3E}">
        <p14:creationId xmlns:p14="http://schemas.microsoft.com/office/powerpoint/2010/main" val="7911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Malte</a:t>
            </a:r>
          </a:p>
        </p:txBody>
      </p:sp>
      <p:sp>
        <p:nvSpPr>
          <p:cNvPr id="3" name="Espaço Reservado para Conteúdo 2">
            <a:extLst>
              <a:ext uri="{FF2B5EF4-FFF2-40B4-BE49-F238E27FC236}">
                <a16:creationId xmlns:a16="http://schemas.microsoft.com/office/drawing/2014/main" id="{A1161A27-9FEE-4FA0-9511-EEE2E3C89A8B}"/>
              </a:ext>
            </a:extLst>
          </p:cNvPr>
          <p:cNvSpPr>
            <a:spLocks noGrp="1"/>
          </p:cNvSpPr>
          <p:nvPr>
            <p:ph idx="1"/>
          </p:nvPr>
        </p:nvSpPr>
        <p:spPr/>
        <p:txBody>
          <a:bodyPr>
            <a:normAutofit/>
          </a:bodyPr>
          <a:lstStyle/>
          <a:p>
            <a:pPr algn="just">
              <a:lnSpc>
                <a:spcPct val="150000"/>
              </a:lnSpc>
            </a:pPr>
            <a:r>
              <a:rPr lang="pt-BR" dirty="0"/>
              <a:t>Maltes-base:</a:t>
            </a:r>
          </a:p>
          <a:p>
            <a:pPr lvl="1" algn="just">
              <a:lnSpc>
                <a:spcPct val="150000"/>
              </a:lnSpc>
            </a:pPr>
            <a:r>
              <a:rPr lang="pt-BR" dirty="0"/>
              <a:t>Constituem a maior parte da cerveja. </a:t>
            </a:r>
            <a:r>
              <a:rPr lang="pt-BR" dirty="0" err="1"/>
              <a:t>Pale</a:t>
            </a:r>
            <a:r>
              <a:rPr lang="pt-BR" dirty="0"/>
              <a:t> Ale e Pilsen são os mais utilizados.</a:t>
            </a:r>
          </a:p>
          <a:p>
            <a:pPr algn="just">
              <a:lnSpc>
                <a:spcPct val="150000"/>
              </a:lnSpc>
            </a:pPr>
            <a:r>
              <a:rPr lang="pt-BR" dirty="0"/>
              <a:t>Maltes especiais: </a:t>
            </a:r>
          </a:p>
          <a:p>
            <a:pPr lvl="1" algn="just">
              <a:lnSpc>
                <a:spcPct val="150000"/>
              </a:lnSpc>
            </a:pPr>
            <a:r>
              <a:rPr lang="pt-BR" dirty="0"/>
              <a:t>Adicionados para dar sabor e cor e não possuem poder </a:t>
            </a:r>
            <a:r>
              <a:rPr lang="pt-BR" dirty="0" err="1"/>
              <a:t>diastático</a:t>
            </a:r>
            <a:r>
              <a:rPr lang="pt-BR" dirty="0"/>
              <a:t>.</a:t>
            </a:r>
          </a:p>
        </p:txBody>
      </p:sp>
    </p:spTree>
    <p:extLst>
      <p:ext uri="{BB962C8B-B14F-4D97-AF65-F5344CB8AC3E}">
        <p14:creationId xmlns:p14="http://schemas.microsoft.com/office/powerpoint/2010/main" val="2028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Malte</a:t>
            </a:r>
          </a:p>
        </p:txBody>
      </p:sp>
      <p:graphicFrame>
        <p:nvGraphicFramePr>
          <p:cNvPr id="2" name="Tabela 3">
            <a:extLst>
              <a:ext uri="{FF2B5EF4-FFF2-40B4-BE49-F238E27FC236}">
                <a16:creationId xmlns:a16="http://schemas.microsoft.com/office/drawing/2014/main" id="{88888E3E-C8FB-4CC7-A34C-A23E7F78D1F3}"/>
              </a:ext>
            </a:extLst>
          </p:cNvPr>
          <p:cNvGraphicFramePr>
            <a:graphicFrameLocks noGrp="1"/>
          </p:cNvGraphicFramePr>
          <p:nvPr>
            <p:ph idx="1"/>
            <p:extLst>
              <p:ext uri="{D42A27DB-BD31-4B8C-83A1-F6EECF244321}">
                <p14:modId xmlns:p14="http://schemas.microsoft.com/office/powerpoint/2010/main" val="2454415472"/>
              </p:ext>
            </p:extLst>
          </p:nvPr>
        </p:nvGraphicFramePr>
        <p:xfrm>
          <a:off x="1701924" y="1556792"/>
          <a:ext cx="9782172" cy="4572000"/>
        </p:xfrm>
        <a:graphic>
          <a:graphicData uri="http://schemas.openxmlformats.org/drawingml/2006/table">
            <a:tbl>
              <a:tblPr firstRow="1" bandRow="1">
                <a:tableStyleId>{5940675A-B579-460E-94D1-54222C63F5DA}</a:tableStyleId>
              </a:tblPr>
              <a:tblGrid>
                <a:gridCol w="3312368">
                  <a:extLst>
                    <a:ext uri="{9D8B030D-6E8A-4147-A177-3AD203B41FA5}">
                      <a16:colId xmlns:a16="http://schemas.microsoft.com/office/drawing/2014/main" val="1758526864"/>
                    </a:ext>
                  </a:extLst>
                </a:gridCol>
                <a:gridCol w="2016224">
                  <a:extLst>
                    <a:ext uri="{9D8B030D-6E8A-4147-A177-3AD203B41FA5}">
                      <a16:colId xmlns:a16="http://schemas.microsoft.com/office/drawing/2014/main" val="3747392087"/>
                    </a:ext>
                  </a:extLst>
                </a:gridCol>
                <a:gridCol w="2008037">
                  <a:extLst>
                    <a:ext uri="{9D8B030D-6E8A-4147-A177-3AD203B41FA5}">
                      <a16:colId xmlns:a16="http://schemas.microsoft.com/office/drawing/2014/main" val="3030786556"/>
                    </a:ext>
                  </a:extLst>
                </a:gridCol>
                <a:gridCol w="2445543">
                  <a:extLst>
                    <a:ext uri="{9D8B030D-6E8A-4147-A177-3AD203B41FA5}">
                      <a16:colId xmlns:a16="http://schemas.microsoft.com/office/drawing/2014/main" val="2822417985"/>
                    </a:ext>
                  </a:extLst>
                </a:gridCol>
              </a:tblGrid>
              <a:tr h="370840">
                <a:tc>
                  <a:txBody>
                    <a:bodyPr/>
                    <a:lstStyle/>
                    <a:p>
                      <a:r>
                        <a:rPr lang="pt-BR" sz="2400" b="1" dirty="0"/>
                        <a:t>Malte</a:t>
                      </a:r>
                    </a:p>
                  </a:txBody>
                  <a:tcPr/>
                </a:tc>
                <a:tc>
                  <a:txBody>
                    <a:bodyPr/>
                    <a:lstStyle/>
                    <a:p>
                      <a:pPr algn="ctr"/>
                      <a:r>
                        <a:rPr lang="pt-BR" sz="2400" b="1" dirty="0"/>
                        <a:t>Cor/EBC</a:t>
                      </a:r>
                    </a:p>
                  </a:txBody>
                  <a:tcPr/>
                </a:tc>
                <a:tc>
                  <a:txBody>
                    <a:bodyPr/>
                    <a:lstStyle/>
                    <a:p>
                      <a:pPr algn="ctr"/>
                      <a:r>
                        <a:rPr lang="pt-BR" sz="2400" b="1" dirty="0"/>
                        <a:t>Quantidade</a:t>
                      </a:r>
                    </a:p>
                  </a:txBody>
                  <a:tcPr/>
                </a:tc>
                <a:tc>
                  <a:txBody>
                    <a:bodyPr/>
                    <a:lstStyle/>
                    <a:p>
                      <a:pPr algn="ctr"/>
                      <a:r>
                        <a:rPr lang="pt-BR" sz="2400" b="1" dirty="0"/>
                        <a:t>Tipo</a:t>
                      </a:r>
                    </a:p>
                  </a:txBody>
                  <a:tcPr/>
                </a:tc>
                <a:extLst>
                  <a:ext uri="{0D108BD9-81ED-4DB2-BD59-A6C34878D82A}">
                    <a16:rowId xmlns:a16="http://schemas.microsoft.com/office/drawing/2014/main" val="2383622140"/>
                  </a:ext>
                </a:extLst>
              </a:tr>
              <a:tr h="370840">
                <a:tc>
                  <a:txBody>
                    <a:bodyPr/>
                    <a:lstStyle/>
                    <a:p>
                      <a:r>
                        <a:rPr lang="pt-BR" sz="2400" dirty="0"/>
                        <a:t>Pilsen</a:t>
                      </a:r>
                    </a:p>
                  </a:txBody>
                  <a:tcPr/>
                </a:tc>
                <a:tc>
                  <a:txBody>
                    <a:bodyPr/>
                    <a:lstStyle/>
                    <a:p>
                      <a:pPr algn="ctr"/>
                      <a:r>
                        <a:rPr lang="pt-BR" sz="2400" dirty="0"/>
                        <a:t>2 – 3</a:t>
                      </a:r>
                    </a:p>
                  </a:txBody>
                  <a:tcPr/>
                </a:tc>
                <a:tc>
                  <a:txBody>
                    <a:bodyPr/>
                    <a:lstStyle/>
                    <a:p>
                      <a:pPr algn="ctr"/>
                      <a:r>
                        <a:rPr lang="pt-BR" sz="2400" dirty="0"/>
                        <a:t>100%</a:t>
                      </a:r>
                    </a:p>
                  </a:txBody>
                  <a:tcPr/>
                </a:tc>
                <a:tc>
                  <a:txBody>
                    <a:bodyPr/>
                    <a:lstStyle/>
                    <a:p>
                      <a:pPr algn="ctr"/>
                      <a:r>
                        <a:rPr lang="pt-BR" sz="2400" dirty="0"/>
                        <a:t>Base</a:t>
                      </a:r>
                    </a:p>
                  </a:txBody>
                  <a:tcPr/>
                </a:tc>
                <a:extLst>
                  <a:ext uri="{0D108BD9-81ED-4DB2-BD59-A6C34878D82A}">
                    <a16:rowId xmlns:a16="http://schemas.microsoft.com/office/drawing/2014/main" val="886220292"/>
                  </a:ext>
                </a:extLst>
              </a:tr>
              <a:tr h="370840">
                <a:tc>
                  <a:txBody>
                    <a:bodyPr/>
                    <a:lstStyle/>
                    <a:p>
                      <a:r>
                        <a:rPr lang="pt-BR" sz="2400" dirty="0" err="1"/>
                        <a:t>Pale</a:t>
                      </a:r>
                      <a:r>
                        <a:rPr lang="pt-BR" sz="2400" dirty="0"/>
                        <a:t> Ale</a:t>
                      </a:r>
                    </a:p>
                  </a:txBody>
                  <a:tcPr/>
                </a:tc>
                <a:tc>
                  <a:txBody>
                    <a:bodyPr/>
                    <a:lstStyle/>
                    <a:p>
                      <a:pPr algn="ctr"/>
                      <a:r>
                        <a:rPr lang="pt-BR" sz="2400" dirty="0"/>
                        <a:t>5,5 – 7,5</a:t>
                      </a:r>
                    </a:p>
                  </a:txBody>
                  <a:tcPr/>
                </a:tc>
                <a:tc>
                  <a:txBody>
                    <a:bodyPr/>
                    <a:lstStyle/>
                    <a:p>
                      <a:pPr algn="ctr"/>
                      <a:r>
                        <a:rPr lang="pt-BR" sz="2400" dirty="0"/>
                        <a:t>100%</a:t>
                      </a:r>
                    </a:p>
                  </a:txBody>
                  <a:tcPr/>
                </a:tc>
                <a:tc>
                  <a:txBody>
                    <a:bodyPr/>
                    <a:lstStyle/>
                    <a:p>
                      <a:pPr algn="ctr"/>
                      <a:r>
                        <a:rPr lang="pt-BR" sz="2400" dirty="0"/>
                        <a:t>Base</a:t>
                      </a:r>
                    </a:p>
                  </a:txBody>
                  <a:tcPr/>
                </a:tc>
                <a:extLst>
                  <a:ext uri="{0D108BD9-81ED-4DB2-BD59-A6C34878D82A}">
                    <a16:rowId xmlns:a16="http://schemas.microsoft.com/office/drawing/2014/main" val="1680228437"/>
                  </a:ext>
                </a:extLst>
              </a:tr>
              <a:tr h="370840">
                <a:tc>
                  <a:txBody>
                    <a:bodyPr/>
                    <a:lstStyle/>
                    <a:p>
                      <a:r>
                        <a:rPr lang="pt-BR" sz="2400" dirty="0"/>
                        <a:t>Viena</a:t>
                      </a:r>
                    </a:p>
                  </a:txBody>
                  <a:tcPr/>
                </a:tc>
                <a:tc>
                  <a:txBody>
                    <a:bodyPr/>
                    <a:lstStyle/>
                    <a:p>
                      <a:pPr algn="ctr"/>
                      <a:r>
                        <a:rPr lang="pt-BR" sz="2400" dirty="0"/>
                        <a:t>7 – 9</a:t>
                      </a:r>
                    </a:p>
                  </a:txBody>
                  <a:tcPr/>
                </a:tc>
                <a:tc>
                  <a:txBody>
                    <a:bodyPr/>
                    <a:lstStyle/>
                    <a:p>
                      <a:pPr algn="ctr"/>
                      <a:r>
                        <a:rPr lang="pt-BR" sz="2400" dirty="0"/>
                        <a:t>100%</a:t>
                      </a:r>
                    </a:p>
                  </a:txBody>
                  <a:tcPr/>
                </a:tc>
                <a:tc>
                  <a:txBody>
                    <a:bodyPr/>
                    <a:lstStyle/>
                    <a:p>
                      <a:pPr algn="ctr"/>
                      <a:r>
                        <a:rPr lang="pt-BR" sz="2400" dirty="0"/>
                        <a:t>Base</a:t>
                      </a:r>
                    </a:p>
                  </a:txBody>
                  <a:tcPr/>
                </a:tc>
                <a:extLst>
                  <a:ext uri="{0D108BD9-81ED-4DB2-BD59-A6C34878D82A}">
                    <a16:rowId xmlns:a16="http://schemas.microsoft.com/office/drawing/2014/main" val="1536254596"/>
                  </a:ext>
                </a:extLst>
              </a:tr>
              <a:tr h="370840">
                <a:tc>
                  <a:txBody>
                    <a:bodyPr/>
                    <a:lstStyle/>
                    <a:p>
                      <a:r>
                        <a:rPr lang="pt-BR" sz="2400" dirty="0"/>
                        <a:t>Munique I</a:t>
                      </a:r>
                    </a:p>
                  </a:txBody>
                  <a:tcPr/>
                </a:tc>
                <a:tc>
                  <a:txBody>
                    <a:bodyPr/>
                    <a:lstStyle/>
                    <a:p>
                      <a:pPr algn="ctr"/>
                      <a:r>
                        <a:rPr lang="pt-BR" sz="2400" dirty="0"/>
                        <a:t>12 – 17</a:t>
                      </a:r>
                    </a:p>
                  </a:txBody>
                  <a:tcPr/>
                </a:tc>
                <a:tc>
                  <a:txBody>
                    <a:bodyPr/>
                    <a:lstStyle/>
                    <a:p>
                      <a:pPr algn="ctr"/>
                      <a:r>
                        <a:rPr lang="pt-BR" sz="2400" dirty="0"/>
                        <a:t>100%</a:t>
                      </a:r>
                    </a:p>
                  </a:txBody>
                  <a:tcPr/>
                </a:tc>
                <a:tc>
                  <a:txBody>
                    <a:bodyPr/>
                    <a:lstStyle/>
                    <a:p>
                      <a:pPr algn="ctr"/>
                      <a:r>
                        <a:rPr lang="pt-BR" sz="2400" dirty="0"/>
                        <a:t>Base</a:t>
                      </a:r>
                    </a:p>
                  </a:txBody>
                  <a:tcPr/>
                </a:tc>
                <a:extLst>
                  <a:ext uri="{0D108BD9-81ED-4DB2-BD59-A6C34878D82A}">
                    <a16:rowId xmlns:a16="http://schemas.microsoft.com/office/drawing/2014/main" val="3574352553"/>
                  </a:ext>
                </a:extLst>
              </a:tr>
              <a:tr h="370840">
                <a:tc>
                  <a:txBody>
                    <a:bodyPr/>
                    <a:lstStyle/>
                    <a:p>
                      <a:r>
                        <a:rPr lang="pt-BR" sz="2400" dirty="0"/>
                        <a:t>Trigo</a:t>
                      </a:r>
                    </a:p>
                  </a:txBody>
                  <a:tcPr/>
                </a:tc>
                <a:tc>
                  <a:txBody>
                    <a:bodyPr/>
                    <a:lstStyle/>
                    <a:p>
                      <a:pPr algn="ctr"/>
                      <a:r>
                        <a:rPr lang="pt-BR" sz="2400" dirty="0"/>
                        <a:t>100 – 130</a:t>
                      </a:r>
                    </a:p>
                  </a:txBody>
                  <a:tcPr/>
                </a:tc>
                <a:tc>
                  <a:txBody>
                    <a:bodyPr/>
                    <a:lstStyle/>
                    <a:p>
                      <a:pPr algn="ctr"/>
                      <a:r>
                        <a:rPr lang="pt-BR" sz="2400" dirty="0"/>
                        <a:t> Até 15%</a:t>
                      </a:r>
                    </a:p>
                  </a:txBody>
                  <a:tcPr/>
                </a:tc>
                <a:tc>
                  <a:txBody>
                    <a:bodyPr/>
                    <a:lstStyle/>
                    <a:p>
                      <a:pPr algn="ctr"/>
                      <a:r>
                        <a:rPr lang="pt-BR" sz="2400" dirty="0"/>
                        <a:t>Especial</a:t>
                      </a:r>
                    </a:p>
                  </a:txBody>
                  <a:tcPr/>
                </a:tc>
                <a:extLst>
                  <a:ext uri="{0D108BD9-81ED-4DB2-BD59-A6C34878D82A}">
                    <a16:rowId xmlns:a16="http://schemas.microsoft.com/office/drawing/2014/main" val="4099670075"/>
                  </a:ext>
                </a:extLst>
              </a:tr>
              <a:tr h="370840">
                <a:tc>
                  <a:txBody>
                    <a:bodyPr/>
                    <a:lstStyle/>
                    <a:p>
                      <a:r>
                        <a:rPr lang="pt-BR" sz="2400" dirty="0"/>
                        <a:t>Caramelo (</a:t>
                      </a:r>
                      <a:r>
                        <a:rPr lang="pt-BR" sz="2400" dirty="0" err="1"/>
                        <a:t>Carared</a:t>
                      </a:r>
                      <a:r>
                        <a:rPr lang="pt-BR" sz="2400" dirty="0"/>
                        <a:t>)</a:t>
                      </a:r>
                    </a:p>
                  </a:txBody>
                  <a:tcPr/>
                </a:tc>
                <a:tc>
                  <a:txBody>
                    <a:bodyPr/>
                    <a:lstStyle/>
                    <a:p>
                      <a:pPr algn="ctr"/>
                      <a:r>
                        <a:rPr lang="pt-BR" sz="2400" dirty="0"/>
                        <a:t>40 – 50</a:t>
                      </a:r>
                    </a:p>
                  </a:txBody>
                  <a:tcPr/>
                </a:tc>
                <a:tc>
                  <a:txBody>
                    <a:bodyPr/>
                    <a:lstStyle/>
                    <a:p>
                      <a:pPr algn="ctr"/>
                      <a:r>
                        <a:rPr lang="pt-BR" sz="2400" dirty="0"/>
                        <a:t>Até 25%</a:t>
                      </a:r>
                    </a:p>
                  </a:txBody>
                  <a:tcPr/>
                </a:tc>
                <a:tc>
                  <a:txBody>
                    <a:bodyPr/>
                    <a:lstStyle/>
                    <a:p>
                      <a:pPr algn="ctr"/>
                      <a:r>
                        <a:rPr lang="pt-BR" sz="2400" dirty="0"/>
                        <a:t>Especial</a:t>
                      </a:r>
                    </a:p>
                  </a:txBody>
                  <a:tcPr/>
                </a:tc>
                <a:extLst>
                  <a:ext uri="{0D108BD9-81ED-4DB2-BD59-A6C34878D82A}">
                    <a16:rowId xmlns:a16="http://schemas.microsoft.com/office/drawing/2014/main" val="2378805949"/>
                  </a:ext>
                </a:extLst>
              </a:tr>
              <a:tr h="370840">
                <a:tc>
                  <a:txBody>
                    <a:bodyPr/>
                    <a:lstStyle/>
                    <a:p>
                      <a:r>
                        <a:rPr lang="pt-BR" sz="2400" dirty="0" err="1"/>
                        <a:t>Caramelho</a:t>
                      </a:r>
                      <a:r>
                        <a:rPr lang="pt-BR" sz="2400" dirty="0"/>
                        <a:t> (</a:t>
                      </a:r>
                      <a:r>
                        <a:rPr lang="pt-BR" sz="2400" dirty="0" err="1"/>
                        <a:t>Caraamber</a:t>
                      </a:r>
                      <a:r>
                        <a:rPr lang="pt-BR" sz="2400" dirty="0"/>
                        <a:t>)</a:t>
                      </a:r>
                    </a:p>
                  </a:txBody>
                  <a:tcPr/>
                </a:tc>
                <a:tc>
                  <a:txBody>
                    <a:bodyPr/>
                    <a:lstStyle/>
                    <a:p>
                      <a:pPr algn="ctr"/>
                      <a:r>
                        <a:rPr lang="pt-BR" sz="2400" dirty="0"/>
                        <a:t>60 – 80</a:t>
                      </a:r>
                    </a:p>
                  </a:txBody>
                  <a:tcPr/>
                </a:tc>
                <a:tc>
                  <a:txBody>
                    <a:bodyPr/>
                    <a:lstStyle/>
                    <a:p>
                      <a:pPr algn="ctr"/>
                      <a:r>
                        <a:rPr lang="pt-BR" sz="2400" dirty="0"/>
                        <a:t>Até 20%</a:t>
                      </a:r>
                    </a:p>
                  </a:txBody>
                  <a:tcPr/>
                </a:tc>
                <a:tc>
                  <a:txBody>
                    <a:bodyPr/>
                    <a:lstStyle/>
                    <a:p>
                      <a:pPr algn="ctr"/>
                      <a:r>
                        <a:rPr lang="pt-BR" sz="2400" dirty="0"/>
                        <a:t>Especial</a:t>
                      </a:r>
                    </a:p>
                  </a:txBody>
                  <a:tcPr/>
                </a:tc>
                <a:extLst>
                  <a:ext uri="{0D108BD9-81ED-4DB2-BD59-A6C34878D82A}">
                    <a16:rowId xmlns:a16="http://schemas.microsoft.com/office/drawing/2014/main" val="2679435902"/>
                  </a:ext>
                </a:extLst>
              </a:tr>
              <a:tr h="370840">
                <a:tc>
                  <a:txBody>
                    <a:bodyPr/>
                    <a:lstStyle/>
                    <a:p>
                      <a:r>
                        <a:rPr lang="pt-BR" sz="2400" dirty="0"/>
                        <a:t>Torrado (</a:t>
                      </a:r>
                      <a:r>
                        <a:rPr lang="pt-BR" sz="2400" dirty="0" err="1"/>
                        <a:t>Carafa</a:t>
                      </a:r>
                      <a:r>
                        <a:rPr lang="pt-BR" sz="2400" dirty="0"/>
                        <a:t> I)</a:t>
                      </a:r>
                    </a:p>
                  </a:txBody>
                  <a:tcPr/>
                </a:tc>
                <a:tc>
                  <a:txBody>
                    <a:bodyPr/>
                    <a:lstStyle/>
                    <a:p>
                      <a:pPr algn="ctr"/>
                      <a:r>
                        <a:rPr lang="pt-BR" sz="2400" dirty="0"/>
                        <a:t>800 – 1000</a:t>
                      </a:r>
                    </a:p>
                  </a:txBody>
                  <a:tcPr/>
                </a:tc>
                <a:tc>
                  <a:txBody>
                    <a:bodyPr/>
                    <a:lstStyle/>
                    <a:p>
                      <a:pPr algn="ctr"/>
                      <a:r>
                        <a:rPr lang="pt-BR" sz="2400" dirty="0"/>
                        <a:t>1 a 5%</a:t>
                      </a:r>
                    </a:p>
                  </a:txBody>
                  <a:tcPr/>
                </a:tc>
                <a:tc>
                  <a:txBody>
                    <a:bodyPr/>
                    <a:lstStyle/>
                    <a:p>
                      <a:pPr algn="ctr"/>
                      <a:r>
                        <a:rPr lang="pt-BR" sz="2400" dirty="0"/>
                        <a:t>Especial</a:t>
                      </a:r>
                    </a:p>
                  </a:txBody>
                  <a:tcPr/>
                </a:tc>
                <a:extLst>
                  <a:ext uri="{0D108BD9-81ED-4DB2-BD59-A6C34878D82A}">
                    <a16:rowId xmlns:a16="http://schemas.microsoft.com/office/drawing/2014/main" val="1936776901"/>
                  </a:ext>
                </a:extLst>
              </a:tr>
              <a:tr h="370840">
                <a:tc>
                  <a:txBody>
                    <a:bodyPr/>
                    <a:lstStyle/>
                    <a:p>
                      <a:r>
                        <a:rPr lang="pt-BR" sz="2400" dirty="0"/>
                        <a:t>Torrado (</a:t>
                      </a:r>
                      <a:r>
                        <a:rPr lang="pt-BR" sz="2400" dirty="0" err="1"/>
                        <a:t>Carafa</a:t>
                      </a:r>
                      <a:r>
                        <a:rPr lang="pt-BR" sz="2400" dirty="0"/>
                        <a:t> III)</a:t>
                      </a:r>
                    </a:p>
                  </a:txBody>
                  <a:tcPr/>
                </a:tc>
                <a:tc>
                  <a:txBody>
                    <a:bodyPr/>
                    <a:lstStyle/>
                    <a:p>
                      <a:pPr algn="ctr"/>
                      <a:r>
                        <a:rPr lang="pt-BR" sz="2400" dirty="0"/>
                        <a:t>1300 – 1500</a:t>
                      </a:r>
                    </a:p>
                  </a:txBody>
                  <a:tcPr/>
                </a:tc>
                <a:tc>
                  <a:txBody>
                    <a:bodyPr/>
                    <a:lstStyle/>
                    <a:p>
                      <a:pPr algn="ctr"/>
                      <a:r>
                        <a:rPr lang="pt-BR" sz="2400" dirty="0"/>
                        <a:t>1 a 5%</a:t>
                      </a:r>
                    </a:p>
                  </a:txBody>
                  <a:tcPr/>
                </a:tc>
                <a:tc>
                  <a:txBody>
                    <a:bodyPr/>
                    <a:lstStyle/>
                    <a:p>
                      <a:pPr algn="ctr"/>
                      <a:r>
                        <a:rPr lang="pt-BR" sz="2400" dirty="0"/>
                        <a:t>Especial</a:t>
                      </a:r>
                    </a:p>
                  </a:txBody>
                  <a:tcPr/>
                </a:tc>
                <a:extLst>
                  <a:ext uri="{0D108BD9-81ED-4DB2-BD59-A6C34878D82A}">
                    <a16:rowId xmlns:a16="http://schemas.microsoft.com/office/drawing/2014/main" val="4269486709"/>
                  </a:ext>
                </a:extLst>
              </a:tr>
            </a:tbl>
          </a:graphicData>
        </a:graphic>
      </p:graphicFrame>
    </p:spTree>
    <p:extLst>
      <p:ext uri="{BB962C8B-B14F-4D97-AF65-F5344CB8AC3E}">
        <p14:creationId xmlns:p14="http://schemas.microsoft.com/office/powerpoint/2010/main" val="16257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ítulo 6">
            <a:extLst>
              <a:ext uri="{FF2B5EF4-FFF2-40B4-BE49-F238E27FC236}">
                <a16:creationId xmlns:a16="http://schemas.microsoft.com/office/drawing/2014/main" id="{D8F888CB-656B-4C39-B692-1110978BA884}"/>
              </a:ext>
            </a:extLst>
          </p:cNvPr>
          <p:cNvSpPr>
            <a:spLocks noGrp="1" noChangeArrowheads="1"/>
          </p:cNvSpPr>
          <p:nvPr>
            <p:ph type="title"/>
          </p:nvPr>
        </p:nvSpPr>
        <p:spPr/>
        <p:txBody>
          <a:bodyPr/>
          <a:lstStyle/>
          <a:p>
            <a:r>
              <a:rPr lang="pt-BR" altLang="pt-BR"/>
              <a:t>Histórico</a:t>
            </a:r>
          </a:p>
        </p:txBody>
      </p:sp>
      <p:sp>
        <p:nvSpPr>
          <p:cNvPr id="18434" name="Espaço Reservado para Conteúdo 4">
            <a:extLst>
              <a:ext uri="{FF2B5EF4-FFF2-40B4-BE49-F238E27FC236}">
                <a16:creationId xmlns:a16="http://schemas.microsoft.com/office/drawing/2014/main" id="{073EC6EA-6A47-4645-8514-1D7BB1B0CFDF}"/>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dirty="0">
                <a:cs typeface="Arial" panose="020B0604020202020204" pitchFamily="34" charset="0"/>
              </a:rPr>
              <a:t>Considerada uma das bebidas alcoólicas mais antigas da humanidade</a:t>
            </a:r>
          </a:p>
          <a:p>
            <a:pPr lvl="1" algn="just">
              <a:lnSpc>
                <a:spcPct val="150000"/>
              </a:lnSpc>
            </a:pPr>
            <a:r>
              <a:rPr lang="pt-BR" altLang="pt-BR" dirty="0">
                <a:cs typeface="Arial" panose="020B0604020202020204" pitchFamily="34" charset="0"/>
              </a:rPr>
              <a:t>8 milénios</a:t>
            </a:r>
          </a:p>
          <a:p>
            <a:pPr lvl="1" algn="just">
              <a:lnSpc>
                <a:spcPct val="150000"/>
              </a:lnSpc>
            </a:pPr>
            <a:r>
              <a:rPr lang="pt-BR" altLang="pt-BR" dirty="0">
                <a:cs typeface="Arial" panose="020B0604020202020204" pitchFamily="34" charset="0"/>
              </a:rPr>
              <a:t>Documentação: 6000 ac</a:t>
            </a:r>
          </a:p>
          <a:p>
            <a:pPr lvl="1" algn="just">
              <a:lnSpc>
                <a:spcPct val="150000"/>
              </a:lnSpc>
            </a:pPr>
            <a:r>
              <a:rPr lang="pt-BR" altLang="pt-BR" dirty="0">
                <a:cs typeface="Arial" panose="020B0604020202020204" pitchFamily="34" charset="0"/>
              </a:rPr>
              <a:t>Escuras, opacas e sem filtração</a:t>
            </a:r>
            <a:endParaRPr lang="pt-BR" altLang="pt-BR" dirty="0"/>
          </a:p>
        </p:txBody>
      </p:sp>
    </p:spTree>
    <p:extLst>
      <p:ext uri="{BB962C8B-B14F-4D97-AF65-F5344CB8AC3E}">
        <p14:creationId xmlns:p14="http://schemas.microsoft.com/office/powerpoint/2010/main" val="7839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a:bodyPr>
          <a:lstStyle/>
          <a:p>
            <a:pPr algn="just">
              <a:lnSpc>
                <a:spcPct val="150000"/>
              </a:lnSpc>
            </a:pPr>
            <a:r>
              <a:rPr lang="pt-BR" sz="3200" dirty="0"/>
              <a:t>Flor fêmea de uma planta trepadeira de nome científico </a:t>
            </a:r>
            <a:r>
              <a:rPr lang="pt-BR" sz="3200" i="1" dirty="0" err="1"/>
              <a:t>humulus</a:t>
            </a:r>
            <a:r>
              <a:rPr lang="pt-BR" sz="3200" i="1" dirty="0"/>
              <a:t> </a:t>
            </a:r>
            <a:r>
              <a:rPr lang="pt-BR" sz="3200" i="1" dirty="0" err="1"/>
              <a:t>lupulus</a:t>
            </a:r>
            <a:r>
              <a:rPr lang="pt-BR" sz="3200" dirty="0"/>
              <a:t>.</a:t>
            </a:r>
          </a:p>
        </p:txBody>
      </p:sp>
      <p:pic>
        <p:nvPicPr>
          <p:cNvPr id="1026" name="Picture 2" descr="Resultado de imagem para lúpulo">
            <a:extLst>
              <a:ext uri="{FF2B5EF4-FFF2-40B4-BE49-F238E27FC236}">
                <a16:creationId xmlns:a16="http://schemas.microsoft.com/office/drawing/2014/main" id="{3D4DDB02-B5B5-4614-95E2-F86C31C4A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908" y="3356992"/>
            <a:ext cx="3696411" cy="237626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Campo verde com árvores ao fundo&#10;&#10;Descrição gerada automaticamente">
            <a:extLst>
              <a:ext uri="{FF2B5EF4-FFF2-40B4-BE49-F238E27FC236}">
                <a16:creationId xmlns:a16="http://schemas.microsoft.com/office/drawing/2014/main" id="{58102DAF-BB02-4E17-9E10-438DF25E9E70}"/>
              </a:ext>
            </a:extLst>
          </p:cNvPr>
          <p:cNvPicPr>
            <a:picLocks noChangeAspect="1"/>
          </p:cNvPicPr>
          <p:nvPr/>
        </p:nvPicPr>
        <p:blipFill>
          <a:blip r:embed="rId3"/>
          <a:stretch>
            <a:fillRect/>
          </a:stretch>
        </p:blipFill>
        <p:spPr>
          <a:xfrm>
            <a:off x="5734372" y="2996952"/>
            <a:ext cx="5760640" cy="3240360"/>
          </a:xfrm>
          <a:prstGeom prst="rect">
            <a:avLst/>
          </a:prstGeom>
        </p:spPr>
      </p:pic>
    </p:spTree>
    <p:extLst>
      <p:ext uri="{BB962C8B-B14F-4D97-AF65-F5344CB8AC3E}">
        <p14:creationId xmlns:p14="http://schemas.microsoft.com/office/powerpoint/2010/main" val="356335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lnSpcReduction="10000"/>
          </a:bodyPr>
          <a:lstStyle/>
          <a:p>
            <a:pPr algn="just">
              <a:lnSpc>
                <a:spcPct val="150000"/>
              </a:lnSpc>
            </a:pPr>
            <a:r>
              <a:rPr lang="pt-BR" sz="3200" dirty="0"/>
              <a:t>Produzem um pó resinoso chamado lupina que é onde se encontra a maior parte das propriedades desejadas pelos cervejeiros.  </a:t>
            </a:r>
          </a:p>
          <a:p>
            <a:pPr algn="just">
              <a:lnSpc>
                <a:spcPct val="150000"/>
              </a:lnSpc>
            </a:pPr>
            <a:r>
              <a:rPr lang="pt-BR" sz="3200" dirty="0"/>
              <a:t>Contribui para o aroma e sabor da cerveja</a:t>
            </a:r>
          </a:p>
          <a:p>
            <a:pPr algn="just">
              <a:lnSpc>
                <a:spcPct val="150000"/>
              </a:lnSpc>
            </a:pPr>
            <a:r>
              <a:rPr lang="pt-BR" sz="3200" dirty="0"/>
              <a:t>Limita a ação de microrganismos indesejáveis </a:t>
            </a:r>
          </a:p>
          <a:p>
            <a:pPr algn="just">
              <a:lnSpc>
                <a:spcPct val="150000"/>
              </a:lnSpc>
            </a:pPr>
            <a:r>
              <a:rPr lang="pt-BR" sz="3200" dirty="0"/>
              <a:t>Auxilia na sedimentação de proteínas, contribuindo para a clarificação da cerveja.</a:t>
            </a:r>
          </a:p>
        </p:txBody>
      </p:sp>
    </p:spTree>
    <p:extLst>
      <p:ext uri="{BB962C8B-B14F-4D97-AF65-F5344CB8AC3E}">
        <p14:creationId xmlns:p14="http://schemas.microsoft.com/office/powerpoint/2010/main" val="38896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lnSpcReduction="10000"/>
          </a:bodyPr>
          <a:lstStyle/>
          <a:p>
            <a:pPr algn="just">
              <a:lnSpc>
                <a:spcPct val="150000"/>
              </a:lnSpc>
            </a:pPr>
            <a:r>
              <a:rPr lang="pt-BR" sz="3200" dirty="0"/>
              <a:t>Produzem um pó resinoso chamado lupina que é onde se encontra a maior parte das propriedades desejadas pelos cervejeiros.  </a:t>
            </a:r>
          </a:p>
          <a:p>
            <a:pPr algn="just">
              <a:lnSpc>
                <a:spcPct val="150000"/>
              </a:lnSpc>
            </a:pPr>
            <a:r>
              <a:rPr lang="pt-BR" sz="3200" dirty="0"/>
              <a:t>Contribui para o aroma e sabor da cerveja</a:t>
            </a:r>
          </a:p>
          <a:p>
            <a:pPr algn="just">
              <a:lnSpc>
                <a:spcPct val="150000"/>
              </a:lnSpc>
            </a:pPr>
            <a:r>
              <a:rPr lang="pt-BR" sz="3200" dirty="0"/>
              <a:t>Limita a ação de microrganismos indesejáveis </a:t>
            </a:r>
          </a:p>
          <a:p>
            <a:pPr algn="just">
              <a:lnSpc>
                <a:spcPct val="150000"/>
              </a:lnSpc>
            </a:pPr>
            <a:r>
              <a:rPr lang="pt-BR" sz="3200" dirty="0"/>
              <a:t>Auxilia na sedimentação de proteínas, contribuindo para a clarificação da cerveja.</a:t>
            </a:r>
          </a:p>
        </p:txBody>
      </p:sp>
    </p:spTree>
    <p:extLst>
      <p:ext uri="{BB962C8B-B14F-4D97-AF65-F5344CB8AC3E}">
        <p14:creationId xmlns:p14="http://schemas.microsoft.com/office/powerpoint/2010/main" val="404091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a:bodyPr>
          <a:lstStyle/>
          <a:p>
            <a:pPr algn="just">
              <a:lnSpc>
                <a:spcPct val="150000"/>
              </a:lnSpc>
            </a:pPr>
            <a:r>
              <a:rPr lang="pt-BR" dirty="0"/>
              <a:t>O lúpulo possui duas resinas principais chamadas de </a:t>
            </a:r>
            <a:r>
              <a:rPr lang="pt-BR" dirty="0" err="1"/>
              <a:t>alfá</a:t>
            </a:r>
            <a:r>
              <a:rPr lang="pt-BR" dirty="0"/>
              <a:t>-ácidos e beta-ácidos.</a:t>
            </a:r>
          </a:p>
          <a:p>
            <a:pPr lvl="1" algn="just">
              <a:lnSpc>
                <a:spcPct val="150000"/>
              </a:lnSpc>
            </a:pPr>
            <a:r>
              <a:rPr lang="pt-BR" dirty="0"/>
              <a:t>Alfa-ácido: amargor</a:t>
            </a:r>
          </a:p>
          <a:p>
            <a:pPr lvl="1" algn="just">
              <a:lnSpc>
                <a:spcPct val="150000"/>
              </a:lnSpc>
            </a:pPr>
            <a:r>
              <a:rPr lang="pt-BR" dirty="0"/>
              <a:t>Beta-ácidos: aroma</a:t>
            </a:r>
          </a:p>
        </p:txBody>
      </p:sp>
    </p:spTree>
    <p:extLst>
      <p:ext uri="{BB962C8B-B14F-4D97-AF65-F5344CB8AC3E}">
        <p14:creationId xmlns:p14="http://schemas.microsoft.com/office/powerpoint/2010/main" val="73205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fontScale="92500"/>
          </a:bodyPr>
          <a:lstStyle/>
          <a:p>
            <a:pPr algn="just">
              <a:lnSpc>
                <a:spcPct val="150000"/>
              </a:lnSpc>
            </a:pPr>
            <a:r>
              <a:rPr lang="pt-BR" dirty="0"/>
              <a:t>Os alfa-ácidos em temperatura ambiente são praticamente insolúveis e dessa forma não agregam amargor a cerveja. Porém, diante de uma fonte de calor, esses ácidos sofrem uma transformação, denominada isomerização, passando a se chamar </a:t>
            </a:r>
            <a:r>
              <a:rPr lang="pt-BR" dirty="0" err="1"/>
              <a:t>iso</a:t>
            </a:r>
            <a:r>
              <a:rPr lang="pt-BR" dirty="0"/>
              <a:t>-alfa-ácidos, e estes sim tem o poder de conferir o amargor de uma cerveja.</a:t>
            </a:r>
          </a:p>
        </p:txBody>
      </p:sp>
    </p:spTree>
    <p:extLst>
      <p:ext uri="{BB962C8B-B14F-4D97-AF65-F5344CB8AC3E}">
        <p14:creationId xmlns:p14="http://schemas.microsoft.com/office/powerpoint/2010/main" val="129641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a:bodyPr>
          <a:lstStyle/>
          <a:p>
            <a:pPr algn="just">
              <a:lnSpc>
                <a:spcPct val="150000"/>
              </a:lnSpc>
            </a:pPr>
            <a:r>
              <a:rPr lang="pt-BR" dirty="0"/>
              <a:t>Na medida que esses </a:t>
            </a:r>
            <a:r>
              <a:rPr lang="pt-BR" dirty="0" err="1"/>
              <a:t>iso</a:t>
            </a:r>
            <a:r>
              <a:rPr lang="pt-BR" dirty="0"/>
              <a:t>-alfa-ácidos introduzem amargor à cerveja, faz-se necessário uma escala adequada, bem como métodos de cálculo e experimentos para sua mensuração.</a:t>
            </a:r>
          </a:p>
          <a:p>
            <a:pPr algn="just">
              <a:lnSpc>
                <a:spcPct val="150000"/>
              </a:lnSpc>
            </a:pPr>
            <a:r>
              <a:rPr lang="pt-BR" dirty="0"/>
              <a:t>A unidade do amargor é o IBU – </a:t>
            </a:r>
            <a:r>
              <a:rPr lang="pt-BR" dirty="0" err="1"/>
              <a:t>International</a:t>
            </a:r>
            <a:r>
              <a:rPr lang="pt-BR" dirty="0"/>
              <a:t> </a:t>
            </a:r>
            <a:r>
              <a:rPr lang="pt-BR" dirty="0" err="1"/>
              <a:t>Bitterness</a:t>
            </a:r>
            <a:r>
              <a:rPr lang="pt-BR" dirty="0"/>
              <a:t> Unit.</a:t>
            </a:r>
          </a:p>
        </p:txBody>
      </p:sp>
    </p:spTree>
    <p:extLst>
      <p:ext uri="{BB962C8B-B14F-4D97-AF65-F5344CB8AC3E}">
        <p14:creationId xmlns:p14="http://schemas.microsoft.com/office/powerpoint/2010/main" val="23028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a:bodyPr>
          <a:lstStyle/>
          <a:p>
            <a:pPr algn="just">
              <a:lnSpc>
                <a:spcPct val="150000"/>
              </a:lnSpc>
            </a:pPr>
            <a:r>
              <a:rPr lang="pt-BR" dirty="0"/>
              <a:t>Lúpulos de amargor:</a:t>
            </a:r>
          </a:p>
          <a:p>
            <a:pPr lvl="1" algn="just">
              <a:lnSpc>
                <a:spcPct val="150000"/>
              </a:lnSpc>
            </a:pPr>
            <a:r>
              <a:rPr lang="pt-BR" dirty="0"/>
              <a:t>Colocados nos primeiros minutos de fervura (normalmente 60 min).</a:t>
            </a:r>
          </a:p>
          <a:p>
            <a:pPr algn="just">
              <a:lnSpc>
                <a:spcPct val="150000"/>
              </a:lnSpc>
            </a:pPr>
            <a:r>
              <a:rPr lang="pt-BR" dirty="0"/>
              <a:t>Lúpulos de aroma e sabor:</a:t>
            </a:r>
          </a:p>
          <a:p>
            <a:pPr lvl="1" algn="just">
              <a:lnSpc>
                <a:spcPct val="150000"/>
              </a:lnSpc>
            </a:pPr>
            <a:r>
              <a:rPr lang="pt-BR" dirty="0"/>
              <a:t>Adicionados normalmente a partir dos 30 minutos finais de fervura. </a:t>
            </a:r>
          </a:p>
        </p:txBody>
      </p:sp>
    </p:spTree>
    <p:extLst>
      <p:ext uri="{BB962C8B-B14F-4D97-AF65-F5344CB8AC3E}">
        <p14:creationId xmlns:p14="http://schemas.microsoft.com/office/powerpoint/2010/main" val="945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a:bodyPr>
          <a:lstStyle/>
          <a:p>
            <a:pPr algn="just">
              <a:lnSpc>
                <a:spcPct val="150000"/>
              </a:lnSpc>
            </a:pPr>
            <a:r>
              <a:rPr lang="pt-BR" dirty="0"/>
              <a:t>Lúpulos de amargor:</a:t>
            </a:r>
          </a:p>
          <a:p>
            <a:pPr lvl="1" algn="just">
              <a:lnSpc>
                <a:spcPct val="150000"/>
              </a:lnSpc>
            </a:pPr>
            <a:r>
              <a:rPr lang="pt-BR" dirty="0"/>
              <a:t>Colocados nos primeiros minutos de fervura (normalmente 60 min).</a:t>
            </a:r>
          </a:p>
          <a:p>
            <a:pPr algn="just">
              <a:lnSpc>
                <a:spcPct val="150000"/>
              </a:lnSpc>
            </a:pPr>
            <a:r>
              <a:rPr lang="pt-BR" dirty="0"/>
              <a:t>Lúpulos de aroma e sabor:</a:t>
            </a:r>
          </a:p>
          <a:p>
            <a:pPr lvl="1" algn="just">
              <a:lnSpc>
                <a:spcPct val="150000"/>
              </a:lnSpc>
            </a:pPr>
            <a:r>
              <a:rPr lang="pt-BR" dirty="0"/>
              <a:t>Adicionados normalmente a partir dos 30 minutos finais de fervura. </a:t>
            </a:r>
          </a:p>
        </p:txBody>
      </p:sp>
    </p:spTree>
    <p:extLst>
      <p:ext uri="{BB962C8B-B14F-4D97-AF65-F5344CB8AC3E}">
        <p14:creationId xmlns:p14="http://schemas.microsoft.com/office/powerpoint/2010/main" val="33141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p:txBody>
          <a:bodyPr>
            <a:normAutofit/>
          </a:bodyPr>
          <a:lstStyle/>
          <a:p>
            <a:pPr algn="just">
              <a:lnSpc>
                <a:spcPct val="150000"/>
              </a:lnSpc>
            </a:pPr>
            <a:endParaRPr lang="pt-BR" dirty="0"/>
          </a:p>
        </p:txBody>
      </p:sp>
      <p:pic>
        <p:nvPicPr>
          <p:cNvPr id="5" name="Imagem 4">
            <a:extLst>
              <a:ext uri="{FF2B5EF4-FFF2-40B4-BE49-F238E27FC236}">
                <a16:creationId xmlns:a16="http://schemas.microsoft.com/office/drawing/2014/main" id="{4076D7DE-5828-433E-9A16-C2DEDC3E1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948" y="1412776"/>
            <a:ext cx="8957690" cy="518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 name="Conector de Seta Reta 2">
            <a:extLst>
              <a:ext uri="{FF2B5EF4-FFF2-40B4-BE49-F238E27FC236}">
                <a16:creationId xmlns:a16="http://schemas.microsoft.com/office/drawing/2014/main" id="{57978C13-2E43-4E15-A295-59761110C06E}"/>
              </a:ext>
            </a:extLst>
          </p:cNvPr>
          <p:cNvCxnSpPr/>
          <p:nvPr/>
        </p:nvCxnSpPr>
        <p:spPr>
          <a:xfrm flipV="1">
            <a:off x="4366220" y="2132856"/>
            <a:ext cx="1224136"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ixaDeTexto 5">
            <a:extLst>
              <a:ext uri="{FF2B5EF4-FFF2-40B4-BE49-F238E27FC236}">
                <a16:creationId xmlns:a16="http://schemas.microsoft.com/office/drawing/2014/main" id="{19E89049-AF4C-46CE-82F7-4E56D0DA1DA3}"/>
              </a:ext>
            </a:extLst>
          </p:cNvPr>
          <p:cNvSpPr txBox="1"/>
          <p:nvPr/>
        </p:nvSpPr>
        <p:spPr>
          <a:xfrm>
            <a:off x="5734372" y="1844824"/>
            <a:ext cx="1269963" cy="461665"/>
          </a:xfrm>
          <a:prstGeom prst="rect">
            <a:avLst/>
          </a:prstGeom>
          <a:noFill/>
        </p:spPr>
        <p:txBody>
          <a:bodyPr wrap="none" rtlCol="0">
            <a:spAutoFit/>
          </a:bodyPr>
          <a:lstStyle/>
          <a:p>
            <a:r>
              <a:rPr lang="pt-BR" sz="2400" dirty="0">
                <a:solidFill>
                  <a:srgbClr val="FF0000"/>
                </a:solidFill>
              </a:rPr>
              <a:t>Amargor</a:t>
            </a:r>
          </a:p>
        </p:txBody>
      </p:sp>
      <p:sp>
        <p:nvSpPr>
          <p:cNvPr id="10" name="CaixaDeTexto 9">
            <a:extLst>
              <a:ext uri="{FF2B5EF4-FFF2-40B4-BE49-F238E27FC236}">
                <a16:creationId xmlns:a16="http://schemas.microsoft.com/office/drawing/2014/main" id="{075A57D7-2858-4026-813C-B2EE3B895A15}"/>
              </a:ext>
            </a:extLst>
          </p:cNvPr>
          <p:cNvSpPr txBox="1"/>
          <p:nvPr/>
        </p:nvSpPr>
        <p:spPr>
          <a:xfrm>
            <a:off x="6886500" y="4005064"/>
            <a:ext cx="1019703" cy="461665"/>
          </a:xfrm>
          <a:prstGeom prst="rect">
            <a:avLst/>
          </a:prstGeom>
          <a:noFill/>
        </p:spPr>
        <p:txBody>
          <a:bodyPr wrap="none" rtlCol="0">
            <a:spAutoFit/>
          </a:bodyPr>
          <a:lstStyle/>
          <a:p>
            <a:r>
              <a:rPr lang="pt-BR" sz="2400" dirty="0">
                <a:solidFill>
                  <a:srgbClr val="FF0000"/>
                </a:solidFill>
              </a:rPr>
              <a:t>Aroma</a:t>
            </a:r>
          </a:p>
        </p:txBody>
      </p:sp>
      <p:cxnSp>
        <p:nvCxnSpPr>
          <p:cNvPr id="11" name="Conector de Seta Reta 10">
            <a:extLst>
              <a:ext uri="{FF2B5EF4-FFF2-40B4-BE49-F238E27FC236}">
                <a16:creationId xmlns:a16="http://schemas.microsoft.com/office/drawing/2014/main" id="{D51ABC4E-8BEC-4C4C-B115-3812C256CAED}"/>
              </a:ext>
            </a:extLst>
          </p:cNvPr>
          <p:cNvCxnSpPr>
            <a:cxnSpLocks/>
          </p:cNvCxnSpPr>
          <p:nvPr/>
        </p:nvCxnSpPr>
        <p:spPr>
          <a:xfrm flipV="1">
            <a:off x="4870276" y="4293096"/>
            <a:ext cx="1944216" cy="6480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49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a:xfrm>
            <a:off x="6814492" y="1268760"/>
            <a:ext cx="4561745" cy="5400600"/>
          </a:xfrm>
        </p:spPr>
        <p:txBody>
          <a:bodyPr>
            <a:normAutofit fontScale="92500" lnSpcReduction="20000"/>
          </a:bodyPr>
          <a:lstStyle/>
          <a:p>
            <a:pPr algn="ctr">
              <a:lnSpc>
                <a:spcPct val="130000"/>
              </a:lnSpc>
              <a:defRPr/>
            </a:pPr>
            <a:r>
              <a:rPr lang="pt-BR" b="1" dirty="0"/>
              <a:t>Seleção de lúpulos</a:t>
            </a:r>
            <a:endParaRPr lang="pt-BR" dirty="0"/>
          </a:p>
          <a:p>
            <a:pPr algn="just">
              <a:lnSpc>
                <a:spcPct val="130000"/>
              </a:lnSpc>
              <a:defRPr/>
            </a:pPr>
            <a:r>
              <a:rPr lang="pt-BR" dirty="0"/>
              <a:t>A seleção de lúpulos de amargor é significantemente influenciada não apenas pelos </a:t>
            </a:r>
            <a:r>
              <a:rPr lang="pt-BR" b="1" dirty="0"/>
              <a:t>níveis de alfa ácidos </a:t>
            </a:r>
            <a:r>
              <a:rPr lang="pt-BR" dirty="0"/>
              <a:t>contidos mas também pelos </a:t>
            </a:r>
            <a:r>
              <a:rPr lang="pt-BR" b="1" dirty="0"/>
              <a:t>tipos de alfa ácidos </a:t>
            </a:r>
            <a:r>
              <a:rPr lang="pt-BR" dirty="0"/>
              <a:t>contidos.</a:t>
            </a:r>
          </a:p>
          <a:p>
            <a:pPr algn="just">
              <a:lnSpc>
                <a:spcPct val="150000"/>
              </a:lnSpc>
            </a:pPr>
            <a:endParaRPr lang="pt-BR" dirty="0"/>
          </a:p>
        </p:txBody>
      </p:sp>
      <p:pic>
        <p:nvPicPr>
          <p:cNvPr id="9" name="Imagem 8">
            <a:extLst>
              <a:ext uri="{FF2B5EF4-FFF2-40B4-BE49-F238E27FC236}">
                <a16:creationId xmlns:a16="http://schemas.microsoft.com/office/drawing/2014/main" id="{9D799681-5B76-43F6-B535-44CA162FC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38754"/>
            <a:ext cx="5140325" cy="6740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115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ítulo 6">
            <a:extLst>
              <a:ext uri="{FF2B5EF4-FFF2-40B4-BE49-F238E27FC236}">
                <a16:creationId xmlns:a16="http://schemas.microsoft.com/office/drawing/2014/main" id="{CF9EAC83-7B67-4288-A2B3-1281067342B8}"/>
              </a:ext>
            </a:extLst>
          </p:cNvPr>
          <p:cNvSpPr>
            <a:spLocks noGrp="1" noChangeArrowheads="1"/>
          </p:cNvSpPr>
          <p:nvPr>
            <p:ph type="title"/>
          </p:nvPr>
        </p:nvSpPr>
        <p:spPr/>
        <p:txBody>
          <a:bodyPr/>
          <a:lstStyle/>
          <a:p>
            <a:r>
              <a:rPr lang="pt-BR" altLang="pt-BR"/>
              <a:t>Histórico</a:t>
            </a:r>
          </a:p>
        </p:txBody>
      </p:sp>
      <p:sp>
        <p:nvSpPr>
          <p:cNvPr id="19458" name="Espaço Reservado para Conteúdo 4">
            <a:extLst>
              <a:ext uri="{FF2B5EF4-FFF2-40B4-BE49-F238E27FC236}">
                <a16:creationId xmlns:a16="http://schemas.microsoft.com/office/drawing/2014/main" id="{0832FD7D-B1A1-49EC-AB6F-8CA999C00D78}"/>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dirty="0">
                <a:cs typeface="Arial" panose="020B0604020202020204" pitchFamily="34" charset="0"/>
              </a:rPr>
              <a:t>À partir da idade média novas técnicas foram implementadas pelos monges.</a:t>
            </a:r>
          </a:p>
          <a:p>
            <a:pPr lvl="1" algn="just">
              <a:lnSpc>
                <a:spcPct val="150000"/>
              </a:lnSpc>
            </a:pPr>
            <a:r>
              <a:rPr lang="pt-BR" altLang="pt-BR" dirty="0">
                <a:cs typeface="Arial" panose="020B0604020202020204" pitchFamily="34" charset="0"/>
              </a:rPr>
              <a:t>Mais agradável</a:t>
            </a:r>
          </a:p>
          <a:p>
            <a:pPr lvl="1" algn="just">
              <a:lnSpc>
                <a:spcPct val="150000"/>
              </a:lnSpc>
            </a:pPr>
            <a:r>
              <a:rPr lang="pt-BR" altLang="pt-BR" dirty="0">
                <a:cs typeface="Arial" panose="020B0604020202020204" pitchFamily="34" charset="0"/>
              </a:rPr>
              <a:t>Mais nutritiva</a:t>
            </a:r>
          </a:p>
          <a:p>
            <a:pPr lvl="1" algn="just">
              <a:lnSpc>
                <a:spcPct val="150000"/>
              </a:lnSpc>
            </a:pPr>
            <a:r>
              <a:rPr lang="pt-BR" altLang="pt-BR" dirty="0">
                <a:cs typeface="Arial" panose="020B0604020202020204" pitchFamily="34" charset="0"/>
              </a:rPr>
              <a:t>Utilizada nos períodos de jejum</a:t>
            </a:r>
          </a:p>
          <a:p>
            <a:pPr lvl="1" algn="just">
              <a:lnSpc>
                <a:spcPct val="150000"/>
              </a:lnSpc>
            </a:pPr>
            <a:r>
              <a:rPr lang="pt-BR" altLang="pt-BR" dirty="0">
                <a:cs typeface="Arial" panose="020B0604020202020204" pitchFamily="34" charset="0"/>
              </a:rPr>
              <a:t>Introdução ao lúpulo em substituição ao </a:t>
            </a:r>
            <a:r>
              <a:rPr lang="pt-BR" altLang="pt-BR" i="1" dirty="0" err="1">
                <a:cs typeface="Arial" panose="020B0604020202020204" pitchFamily="34" charset="0"/>
              </a:rPr>
              <a:t>gruit</a:t>
            </a:r>
            <a:r>
              <a:rPr lang="pt-BR" altLang="pt-BR" dirty="0">
                <a:cs typeface="Arial" panose="020B0604020202020204" pitchFamily="34" charset="0"/>
              </a:rPr>
              <a:t>.</a:t>
            </a:r>
            <a:endParaRPr lang="pt-BR" altLang="pt-BR" sz="2400" dirty="0"/>
          </a:p>
        </p:txBody>
      </p:sp>
    </p:spTree>
    <p:extLst>
      <p:ext uri="{BB962C8B-B14F-4D97-AF65-F5344CB8AC3E}">
        <p14:creationId xmlns:p14="http://schemas.microsoft.com/office/powerpoint/2010/main" val="373163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sp>
        <p:nvSpPr>
          <p:cNvPr id="4" name="Espaço Reservado para Conteúdo 3">
            <a:extLst>
              <a:ext uri="{FF2B5EF4-FFF2-40B4-BE49-F238E27FC236}">
                <a16:creationId xmlns:a16="http://schemas.microsoft.com/office/drawing/2014/main" id="{4C1F433D-579F-4929-8E5D-CBA302F7F4A6}"/>
              </a:ext>
            </a:extLst>
          </p:cNvPr>
          <p:cNvSpPr>
            <a:spLocks noGrp="1"/>
          </p:cNvSpPr>
          <p:nvPr>
            <p:ph idx="1"/>
          </p:nvPr>
        </p:nvSpPr>
        <p:spPr>
          <a:xfrm>
            <a:off x="1485900" y="5373216"/>
            <a:ext cx="9865096" cy="1296144"/>
          </a:xfrm>
        </p:spPr>
        <p:txBody>
          <a:bodyPr>
            <a:normAutofit fontScale="92500" lnSpcReduction="10000"/>
          </a:bodyPr>
          <a:lstStyle/>
          <a:p>
            <a:pPr algn="ctr">
              <a:defRPr/>
            </a:pPr>
            <a:r>
              <a:rPr lang="pt-BR" sz="2400" dirty="0"/>
              <a:t>20 litros – 40 IBU</a:t>
            </a:r>
          </a:p>
          <a:p>
            <a:pPr algn="ctr">
              <a:defRPr/>
            </a:pPr>
            <a:r>
              <a:rPr lang="pt-BR" sz="2400" dirty="0"/>
              <a:t>Columbus – 15,7 % AA - 12,86 g</a:t>
            </a:r>
          </a:p>
          <a:p>
            <a:pPr algn="ctr">
              <a:defRPr/>
            </a:pPr>
            <a:r>
              <a:rPr lang="pt-BR" sz="2400" dirty="0"/>
              <a:t>E. Kent Gold – 5,0 % AA - 40,38g</a:t>
            </a:r>
          </a:p>
          <a:p>
            <a:pPr algn="just">
              <a:lnSpc>
                <a:spcPct val="150000"/>
              </a:lnSpc>
            </a:pPr>
            <a:endParaRPr lang="pt-BR" sz="2400" dirty="0"/>
          </a:p>
        </p:txBody>
      </p:sp>
      <p:pic>
        <p:nvPicPr>
          <p:cNvPr id="5" name="Imagem 1">
            <a:extLst>
              <a:ext uri="{FF2B5EF4-FFF2-40B4-BE49-F238E27FC236}">
                <a16:creationId xmlns:a16="http://schemas.microsoft.com/office/drawing/2014/main" id="{5EE3F4D8-50B0-4972-AE5C-0AEB5E936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980" y="1268760"/>
            <a:ext cx="8292067" cy="131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2">
            <a:extLst>
              <a:ext uri="{FF2B5EF4-FFF2-40B4-BE49-F238E27FC236}">
                <a16:creationId xmlns:a16="http://schemas.microsoft.com/office/drawing/2014/main" id="{0C2917EF-CD07-4CAB-98E9-C2AB91701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980" y="2780928"/>
            <a:ext cx="8292064" cy="2303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86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6393C0-7C8D-4230-A122-373FE0072617}"/>
              </a:ext>
            </a:extLst>
          </p:cNvPr>
          <p:cNvSpPr>
            <a:spLocks noGrp="1"/>
          </p:cNvSpPr>
          <p:nvPr>
            <p:ph type="title"/>
          </p:nvPr>
        </p:nvSpPr>
        <p:spPr/>
        <p:txBody>
          <a:bodyPr/>
          <a:lstStyle/>
          <a:p>
            <a:r>
              <a:rPr lang="pt-BR" dirty="0"/>
              <a:t>Lúpulo</a:t>
            </a:r>
          </a:p>
        </p:txBody>
      </p:sp>
      <p:pic>
        <p:nvPicPr>
          <p:cNvPr id="5" name="Espaço Reservado para Conteúdo 4" descr="Tela de celular com texto preto sobre fundo branco&#10;&#10;Descrição gerada automaticamente">
            <a:extLst>
              <a:ext uri="{FF2B5EF4-FFF2-40B4-BE49-F238E27FC236}">
                <a16:creationId xmlns:a16="http://schemas.microsoft.com/office/drawing/2014/main" id="{4EFF3355-B0EC-4F60-85AA-23CCCF82F9F6}"/>
              </a:ext>
            </a:extLst>
          </p:cNvPr>
          <p:cNvPicPr>
            <a:picLocks noGrp="1" noChangeAspect="1"/>
          </p:cNvPicPr>
          <p:nvPr>
            <p:ph idx="1"/>
          </p:nvPr>
        </p:nvPicPr>
        <p:blipFill>
          <a:blip r:embed="rId2"/>
          <a:stretch>
            <a:fillRect/>
          </a:stretch>
        </p:blipFill>
        <p:spPr>
          <a:xfrm>
            <a:off x="2854052" y="1268760"/>
            <a:ext cx="7423608" cy="5400675"/>
          </a:xfrm>
        </p:spPr>
      </p:pic>
    </p:spTree>
    <p:extLst>
      <p:ext uri="{BB962C8B-B14F-4D97-AF65-F5344CB8AC3E}">
        <p14:creationId xmlns:p14="http://schemas.microsoft.com/office/powerpoint/2010/main" val="177417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0D03C313-AC2F-4EB2-A5FF-06D17A732789}"/>
              </a:ext>
            </a:extLst>
          </p:cNvPr>
          <p:cNvSpPr>
            <a:spLocks noGrp="1" noChangeArrowheads="1"/>
          </p:cNvSpPr>
          <p:nvPr>
            <p:ph type="title"/>
          </p:nvPr>
        </p:nvSpPr>
        <p:spPr/>
        <p:txBody>
          <a:bodyPr/>
          <a:lstStyle/>
          <a:p>
            <a:r>
              <a:rPr lang="pt-BR" altLang="pt-BR" dirty="0"/>
              <a:t>Lúpulo</a:t>
            </a:r>
          </a:p>
        </p:txBody>
      </p:sp>
      <p:pic>
        <p:nvPicPr>
          <p:cNvPr id="8" name="Espaço Reservado para Conteúdo 7" descr="Uma imagem contendo mapa, texto&#10;&#10;Descrição gerada automaticamente">
            <a:extLst>
              <a:ext uri="{FF2B5EF4-FFF2-40B4-BE49-F238E27FC236}">
                <a16:creationId xmlns:a16="http://schemas.microsoft.com/office/drawing/2014/main" id="{DE11E966-677E-46B4-B3E7-7532D3939A18}"/>
              </a:ext>
            </a:extLst>
          </p:cNvPr>
          <p:cNvPicPr>
            <a:picLocks noGrp="1" noChangeAspect="1"/>
          </p:cNvPicPr>
          <p:nvPr>
            <p:ph idx="1"/>
          </p:nvPr>
        </p:nvPicPr>
        <p:blipFill>
          <a:blip r:embed="rId2"/>
          <a:stretch>
            <a:fillRect/>
          </a:stretch>
        </p:blipFill>
        <p:spPr>
          <a:xfrm>
            <a:off x="2998068" y="1196752"/>
            <a:ext cx="6696744" cy="5450567"/>
          </a:xfrm>
        </p:spPr>
      </p:pic>
    </p:spTree>
    <p:extLst>
      <p:ext uri="{BB962C8B-B14F-4D97-AF65-F5344CB8AC3E}">
        <p14:creationId xmlns:p14="http://schemas.microsoft.com/office/powerpoint/2010/main" val="14125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BFBC9-F077-4459-9EE4-53742507A1F3}"/>
              </a:ext>
            </a:extLst>
          </p:cNvPr>
          <p:cNvSpPr>
            <a:spLocks noGrp="1"/>
          </p:cNvSpPr>
          <p:nvPr>
            <p:ph type="title"/>
          </p:nvPr>
        </p:nvSpPr>
        <p:spPr/>
        <p:txBody>
          <a:bodyPr/>
          <a:lstStyle/>
          <a:p>
            <a:r>
              <a:rPr lang="pt-BR" dirty="0"/>
              <a:t>Levedura</a:t>
            </a:r>
          </a:p>
        </p:txBody>
      </p:sp>
      <p:sp>
        <p:nvSpPr>
          <p:cNvPr id="3" name="Espaço Reservado para Conteúdo 2">
            <a:extLst>
              <a:ext uri="{FF2B5EF4-FFF2-40B4-BE49-F238E27FC236}">
                <a16:creationId xmlns:a16="http://schemas.microsoft.com/office/drawing/2014/main" id="{A59E39D7-DC8A-4845-9ACA-431B9CEC5BCC}"/>
              </a:ext>
            </a:extLst>
          </p:cNvPr>
          <p:cNvSpPr>
            <a:spLocks noGrp="1"/>
          </p:cNvSpPr>
          <p:nvPr>
            <p:ph idx="1"/>
          </p:nvPr>
        </p:nvSpPr>
        <p:spPr/>
        <p:txBody>
          <a:bodyPr/>
          <a:lstStyle/>
          <a:p>
            <a:pPr algn="just">
              <a:lnSpc>
                <a:spcPct val="150000"/>
              </a:lnSpc>
            </a:pPr>
            <a:r>
              <a:rPr lang="pt-BR" dirty="0"/>
              <a:t>Leveduras cervejeiras são fungos unicelulares, frequentemente do gênero </a:t>
            </a:r>
            <a:r>
              <a:rPr lang="pt-BR" i="1" dirty="0"/>
              <a:t>Saccharomyces</a:t>
            </a:r>
            <a:r>
              <a:rPr lang="pt-BR" dirty="0"/>
              <a:t> e divididas em duas espécies:</a:t>
            </a:r>
          </a:p>
          <a:p>
            <a:pPr lvl="1" algn="just">
              <a:lnSpc>
                <a:spcPct val="150000"/>
              </a:lnSpc>
            </a:pPr>
            <a:r>
              <a:rPr lang="pt-BR" dirty="0"/>
              <a:t>Tipo </a:t>
            </a:r>
            <a:r>
              <a:rPr lang="pt-BR" dirty="0" err="1"/>
              <a:t>Lager</a:t>
            </a:r>
            <a:r>
              <a:rPr lang="pt-BR" dirty="0"/>
              <a:t> (baixa fermentação)</a:t>
            </a:r>
          </a:p>
          <a:p>
            <a:pPr lvl="1" algn="just">
              <a:lnSpc>
                <a:spcPct val="150000"/>
              </a:lnSpc>
            </a:pPr>
            <a:r>
              <a:rPr lang="pt-BR" dirty="0"/>
              <a:t>Tipo Ale (alta fermentação)</a:t>
            </a:r>
          </a:p>
        </p:txBody>
      </p:sp>
    </p:spTree>
    <p:extLst>
      <p:ext uri="{BB962C8B-B14F-4D97-AF65-F5344CB8AC3E}">
        <p14:creationId xmlns:p14="http://schemas.microsoft.com/office/powerpoint/2010/main" val="67872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BFBC9-F077-4459-9EE4-53742507A1F3}"/>
              </a:ext>
            </a:extLst>
          </p:cNvPr>
          <p:cNvSpPr>
            <a:spLocks noGrp="1"/>
          </p:cNvSpPr>
          <p:nvPr>
            <p:ph type="title"/>
          </p:nvPr>
        </p:nvSpPr>
        <p:spPr/>
        <p:txBody>
          <a:bodyPr/>
          <a:lstStyle/>
          <a:p>
            <a:r>
              <a:rPr lang="pt-BR" dirty="0"/>
              <a:t>Levedura</a:t>
            </a:r>
          </a:p>
        </p:txBody>
      </p:sp>
      <p:sp>
        <p:nvSpPr>
          <p:cNvPr id="3" name="Espaço Reservado para Conteúdo 2">
            <a:extLst>
              <a:ext uri="{FF2B5EF4-FFF2-40B4-BE49-F238E27FC236}">
                <a16:creationId xmlns:a16="http://schemas.microsoft.com/office/drawing/2014/main" id="{A59E39D7-DC8A-4845-9ACA-431B9CEC5BCC}"/>
              </a:ext>
            </a:extLst>
          </p:cNvPr>
          <p:cNvSpPr>
            <a:spLocks noGrp="1"/>
          </p:cNvSpPr>
          <p:nvPr>
            <p:ph idx="1"/>
          </p:nvPr>
        </p:nvSpPr>
        <p:spPr/>
        <p:txBody>
          <a:bodyPr>
            <a:normAutofit fontScale="92500" lnSpcReduction="10000"/>
          </a:bodyPr>
          <a:lstStyle/>
          <a:p>
            <a:pPr algn="just">
              <a:lnSpc>
                <a:spcPct val="150000"/>
              </a:lnSpc>
            </a:pPr>
            <a:r>
              <a:rPr lang="pt-BR" dirty="0"/>
              <a:t>As leveduras em temperatura e pH corretos, na presença de açúcares fermentáveis e do oxigênio reproduzem velozmente, aumentando a sua população. Já na ausência do oxigênio, param de se reproduzir e passam a fermentar. </a:t>
            </a:r>
          </a:p>
          <a:p>
            <a:pPr algn="just">
              <a:lnSpc>
                <a:spcPct val="150000"/>
              </a:lnSpc>
            </a:pPr>
            <a:r>
              <a:rPr lang="pt-BR" dirty="0"/>
              <a:t>Depois de reproduzirem, fermentarem e hibernarem, elas morrem.</a:t>
            </a:r>
          </a:p>
        </p:txBody>
      </p:sp>
    </p:spTree>
    <p:extLst>
      <p:ext uri="{BB962C8B-B14F-4D97-AF65-F5344CB8AC3E}">
        <p14:creationId xmlns:p14="http://schemas.microsoft.com/office/powerpoint/2010/main" val="326978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6BFBC9-F077-4459-9EE4-53742507A1F3}"/>
              </a:ext>
            </a:extLst>
          </p:cNvPr>
          <p:cNvSpPr>
            <a:spLocks noGrp="1"/>
          </p:cNvSpPr>
          <p:nvPr>
            <p:ph type="title"/>
          </p:nvPr>
        </p:nvSpPr>
        <p:spPr/>
        <p:txBody>
          <a:bodyPr/>
          <a:lstStyle/>
          <a:p>
            <a:r>
              <a:rPr lang="pt-BR" dirty="0"/>
              <a:t>Levedura</a:t>
            </a:r>
          </a:p>
        </p:txBody>
      </p:sp>
      <p:sp>
        <p:nvSpPr>
          <p:cNvPr id="3" name="Espaço Reservado para Conteúdo 2">
            <a:extLst>
              <a:ext uri="{FF2B5EF4-FFF2-40B4-BE49-F238E27FC236}">
                <a16:creationId xmlns:a16="http://schemas.microsoft.com/office/drawing/2014/main" id="{A59E39D7-DC8A-4845-9ACA-431B9CEC5BCC}"/>
              </a:ext>
            </a:extLst>
          </p:cNvPr>
          <p:cNvSpPr>
            <a:spLocks noGrp="1"/>
          </p:cNvSpPr>
          <p:nvPr>
            <p:ph idx="1"/>
          </p:nvPr>
        </p:nvSpPr>
        <p:spPr/>
        <p:txBody>
          <a:bodyPr>
            <a:normAutofit/>
          </a:bodyPr>
          <a:lstStyle/>
          <a:p>
            <a:pPr algn="just">
              <a:lnSpc>
                <a:spcPct val="150000"/>
              </a:lnSpc>
            </a:pPr>
            <a:r>
              <a:rPr lang="pt-BR" dirty="0"/>
              <a:t>O processo de fermentação se restringe em transformar açucares fermentáveis em dióxido de carbono e álcool, além de compor o seu sabor final.</a:t>
            </a:r>
          </a:p>
        </p:txBody>
      </p:sp>
    </p:spTree>
    <p:extLst>
      <p:ext uri="{BB962C8B-B14F-4D97-AF65-F5344CB8AC3E}">
        <p14:creationId xmlns:p14="http://schemas.microsoft.com/office/powerpoint/2010/main" val="219325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CDA7A-E6EF-40D9-8011-C6B693918FD4}"/>
              </a:ext>
            </a:extLst>
          </p:cNvPr>
          <p:cNvSpPr>
            <a:spLocks noGrp="1"/>
          </p:cNvSpPr>
          <p:nvPr>
            <p:ph type="title"/>
          </p:nvPr>
        </p:nvSpPr>
        <p:spPr/>
        <p:txBody>
          <a:bodyPr/>
          <a:lstStyle/>
          <a:p>
            <a:r>
              <a:rPr lang="pt-BR" dirty="0"/>
              <a:t>Adjuntos</a:t>
            </a:r>
          </a:p>
        </p:txBody>
      </p:sp>
      <p:sp>
        <p:nvSpPr>
          <p:cNvPr id="3" name="Espaço Reservado para Conteúdo 2">
            <a:extLst>
              <a:ext uri="{FF2B5EF4-FFF2-40B4-BE49-F238E27FC236}">
                <a16:creationId xmlns:a16="http://schemas.microsoft.com/office/drawing/2014/main" id="{6E86FB8D-F0A5-4643-A8F5-E357C6CB17E2}"/>
              </a:ext>
            </a:extLst>
          </p:cNvPr>
          <p:cNvSpPr>
            <a:spLocks noGrp="1"/>
          </p:cNvSpPr>
          <p:nvPr>
            <p:ph idx="1"/>
          </p:nvPr>
        </p:nvSpPr>
        <p:spPr/>
        <p:txBody>
          <a:bodyPr>
            <a:normAutofit lnSpcReduction="10000"/>
          </a:bodyPr>
          <a:lstStyle/>
          <a:p>
            <a:pPr>
              <a:lnSpc>
                <a:spcPct val="150000"/>
              </a:lnSpc>
            </a:pPr>
            <a:r>
              <a:rPr lang="pt-BR" sz="4000" dirty="0"/>
              <a:t>Adjuntos não maltados:</a:t>
            </a:r>
          </a:p>
          <a:p>
            <a:pPr lvl="1">
              <a:lnSpc>
                <a:spcPct val="150000"/>
              </a:lnSpc>
            </a:pPr>
            <a:r>
              <a:rPr lang="pt-BR" sz="3600" dirty="0"/>
              <a:t>Trigo</a:t>
            </a:r>
          </a:p>
          <a:p>
            <a:pPr lvl="1">
              <a:lnSpc>
                <a:spcPct val="150000"/>
              </a:lnSpc>
            </a:pPr>
            <a:r>
              <a:rPr lang="pt-BR" sz="3600" dirty="0"/>
              <a:t>Aveia</a:t>
            </a:r>
          </a:p>
          <a:p>
            <a:pPr lvl="1">
              <a:lnSpc>
                <a:spcPct val="150000"/>
              </a:lnSpc>
            </a:pPr>
            <a:r>
              <a:rPr lang="pt-BR" sz="3600" dirty="0"/>
              <a:t>Centeio</a:t>
            </a:r>
          </a:p>
          <a:p>
            <a:pPr lvl="1">
              <a:lnSpc>
                <a:spcPct val="150000"/>
              </a:lnSpc>
            </a:pPr>
            <a:r>
              <a:rPr lang="pt-BR" sz="3600" dirty="0"/>
              <a:t>Cevada</a:t>
            </a:r>
          </a:p>
          <a:p>
            <a:pPr lvl="1">
              <a:lnSpc>
                <a:spcPct val="150000"/>
              </a:lnSpc>
            </a:pPr>
            <a:r>
              <a:rPr lang="pt-BR" sz="3600" dirty="0"/>
              <a:t>Arroz e milho</a:t>
            </a:r>
          </a:p>
        </p:txBody>
      </p:sp>
    </p:spTree>
    <p:extLst>
      <p:ext uri="{BB962C8B-B14F-4D97-AF65-F5344CB8AC3E}">
        <p14:creationId xmlns:p14="http://schemas.microsoft.com/office/powerpoint/2010/main" val="29931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CDA7A-E6EF-40D9-8011-C6B693918FD4}"/>
              </a:ext>
            </a:extLst>
          </p:cNvPr>
          <p:cNvSpPr>
            <a:spLocks noGrp="1"/>
          </p:cNvSpPr>
          <p:nvPr>
            <p:ph type="title"/>
          </p:nvPr>
        </p:nvSpPr>
        <p:spPr/>
        <p:txBody>
          <a:bodyPr/>
          <a:lstStyle/>
          <a:p>
            <a:r>
              <a:rPr lang="pt-BR" dirty="0"/>
              <a:t>Adjuntos</a:t>
            </a:r>
          </a:p>
        </p:txBody>
      </p:sp>
      <p:sp>
        <p:nvSpPr>
          <p:cNvPr id="3" name="Espaço Reservado para Conteúdo 2">
            <a:extLst>
              <a:ext uri="{FF2B5EF4-FFF2-40B4-BE49-F238E27FC236}">
                <a16:creationId xmlns:a16="http://schemas.microsoft.com/office/drawing/2014/main" id="{6E86FB8D-F0A5-4643-A8F5-E357C6CB17E2}"/>
              </a:ext>
            </a:extLst>
          </p:cNvPr>
          <p:cNvSpPr>
            <a:spLocks noGrp="1"/>
          </p:cNvSpPr>
          <p:nvPr>
            <p:ph idx="1"/>
          </p:nvPr>
        </p:nvSpPr>
        <p:spPr/>
        <p:txBody>
          <a:bodyPr>
            <a:normAutofit/>
          </a:bodyPr>
          <a:lstStyle/>
          <a:p>
            <a:pPr>
              <a:lnSpc>
                <a:spcPct val="150000"/>
              </a:lnSpc>
            </a:pPr>
            <a:r>
              <a:rPr lang="pt-BR" sz="4000" dirty="0"/>
              <a:t>Açucares:</a:t>
            </a:r>
          </a:p>
          <a:p>
            <a:pPr lvl="1">
              <a:lnSpc>
                <a:spcPct val="150000"/>
              </a:lnSpc>
            </a:pPr>
            <a:r>
              <a:rPr lang="pt-BR" sz="3600" dirty="0"/>
              <a:t>Açúcar de mesa (sacarose)</a:t>
            </a:r>
          </a:p>
          <a:p>
            <a:pPr lvl="1">
              <a:lnSpc>
                <a:spcPct val="150000"/>
              </a:lnSpc>
            </a:pPr>
            <a:r>
              <a:rPr lang="pt-BR" sz="3600" dirty="0"/>
              <a:t>Açúcar- cande belga (xaropes escuros/caramelo)</a:t>
            </a:r>
          </a:p>
          <a:p>
            <a:pPr lvl="1">
              <a:lnSpc>
                <a:spcPct val="150000"/>
              </a:lnSpc>
            </a:pPr>
            <a:r>
              <a:rPr lang="pt-BR" sz="3600" dirty="0"/>
              <a:t>Mel</a:t>
            </a:r>
          </a:p>
          <a:p>
            <a:pPr lvl="1">
              <a:lnSpc>
                <a:spcPct val="150000"/>
              </a:lnSpc>
            </a:pPr>
            <a:r>
              <a:rPr lang="pt-BR" sz="3600" dirty="0"/>
              <a:t>Lactose</a:t>
            </a:r>
          </a:p>
        </p:txBody>
      </p:sp>
    </p:spTree>
    <p:extLst>
      <p:ext uri="{BB962C8B-B14F-4D97-AF65-F5344CB8AC3E}">
        <p14:creationId xmlns:p14="http://schemas.microsoft.com/office/powerpoint/2010/main" val="211538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CDA7A-E6EF-40D9-8011-C6B693918FD4}"/>
              </a:ext>
            </a:extLst>
          </p:cNvPr>
          <p:cNvSpPr>
            <a:spLocks noGrp="1"/>
          </p:cNvSpPr>
          <p:nvPr>
            <p:ph type="title"/>
          </p:nvPr>
        </p:nvSpPr>
        <p:spPr/>
        <p:txBody>
          <a:bodyPr/>
          <a:lstStyle/>
          <a:p>
            <a:r>
              <a:rPr lang="pt-BR" dirty="0"/>
              <a:t>Adjuntos</a:t>
            </a:r>
          </a:p>
        </p:txBody>
      </p:sp>
      <p:sp>
        <p:nvSpPr>
          <p:cNvPr id="3" name="Espaço Reservado para Conteúdo 2">
            <a:extLst>
              <a:ext uri="{FF2B5EF4-FFF2-40B4-BE49-F238E27FC236}">
                <a16:creationId xmlns:a16="http://schemas.microsoft.com/office/drawing/2014/main" id="{6E86FB8D-F0A5-4643-A8F5-E357C6CB17E2}"/>
              </a:ext>
            </a:extLst>
          </p:cNvPr>
          <p:cNvSpPr>
            <a:spLocks noGrp="1"/>
          </p:cNvSpPr>
          <p:nvPr>
            <p:ph idx="1"/>
          </p:nvPr>
        </p:nvSpPr>
        <p:spPr/>
        <p:txBody>
          <a:bodyPr>
            <a:normAutofit/>
          </a:bodyPr>
          <a:lstStyle/>
          <a:p>
            <a:pPr>
              <a:lnSpc>
                <a:spcPct val="150000"/>
              </a:lnSpc>
            </a:pPr>
            <a:r>
              <a:rPr lang="pt-BR" sz="4000" dirty="0"/>
              <a:t>Outros:</a:t>
            </a:r>
          </a:p>
          <a:p>
            <a:pPr>
              <a:lnSpc>
                <a:spcPct val="150000"/>
              </a:lnSpc>
            </a:pPr>
            <a:r>
              <a:rPr lang="pt-BR" sz="4000" dirty="0"/>
              <a:t>Especiarias (cravo, canela, cardamomo, baunilha)</a:t>
            </a:r>
          </a:p>
          <a:p>
            <a:pPr>
              <a:lnSpc>
                <a:spcPct val="150000"/>
              </a:lnSpc>
            </a:pPr>
            <a:r>
              <a:rPr lang="pt-BR" sz="4000" dirty="0"/>
              <a:t>Frutas (cascas, in natura, extrato)</a:t>
            </a:r>
          </a:p>
          <a:p>
            <a:pPr>
              <a:lnSpc>
                <a:spcPct val="150000"/>
              </a:lnSpc>
            </a:pPr>
            <a:r>
              <a:rPr lang="pt-BR" sz="4000" dirty="0"/>
              <a:t>Chocolate (</a:t>
            </a:r>
            <a:r>
              <a:rPr lang="pt-BR" sz="4000" dirty="0" err="1"/>
              <a:t>cacao</a:t>
            </a:r>
            <a:r>
              <a:rPr lang="pt-BR" sz="4000" dirty="0"/>
              <a:t> em pó, </a:t>
            </a:r>
            <a:r>
              <a:rPr lang="pt-BR" sz="4000" dirty="0" err="1"/>
              <a:t>nibs</a:t>
            </a:r>
            <a:r>
              <a:rPr lang="pt-BR" sz="4000" dirty="0"/>
              <a:t>)</a:t>
            </a:r>
            <a:endParaRPr lang="pt-BR" sz="3600" dirty="0"/>
          </a:p>
        </p:txBody>
      </p:sp>
    </p:spTree>
    <p:extLst>
      <p:ext uri="{BB962C8B-B14F-4D97-AF65-F5344CB8AC3E}">
        <p14:creationId xmlns:p14="http://schemas.microsoft.com/office/powerpoint/2010/main" val="413682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8FD5B-FF53-43AC-8420-8079A67918C9}"/>
              </a:ext>
            </a:extLst>
          </p:cNvPr>
          <p:cNvSpPr>
            <a:spLocks noGrp="1"/>
          </p:cNvSpPr>
          <p:nvPr>
            <p:ph type="title"/>
          </p:nvPr>
        </p:nvSpPr>
        <p:spPr/>
        <p:txBody>
          <a:bodyPr/>
          <a:lstStyle/>
          <a:p>
            <a:r>
              <a:rPr lang="pt-BR" dirty="0"/>
              <a:t>Processo Cervejeiro</a:t>
            </a:r>
          </a:p>
        </p:txBody>
      </p:sp>
      <p:sp>
        <p:nvSpPr>
          <p:cNvPr id="3" name="Espaço Reservado para Texto 2">
            <a:extLst>
              <a:ext uri="{FF2B5EF4-FFF2-40B4-BE49-F238E27FC236}">
                <a16:creationId xmlns:a16="http://schemas.microsoft.com/office/drawing/2014/main" id="{A7FB23BB-A93A-4749-AF18-8EA1EF3BDAE0}"/>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97564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ítulo 6">
            <a:extLst>
              <a:ext uri="{FF2B5EF4-FFF2-40B4-BE49-F238E27FC236}">
                <a16:creationId xmlns:a16="http://schemas.microsoft.com/office/drawing/2014/main" id="{A9DB481E-E76A-41AA-A911-4F958BFD2A31}"/>
              </a:ext>
            </a:extLst>
          </p:cNvPr>
          <p:cNvSpPr>
            <a:spLocks noGrp="1" noChangeArrowheads="1"/>
          </p:cNvSpPr>
          <p:nvPr>
            <p:ph type="title"/>
          </p:nvPr>
        </p:nvSpPr>
        <p:spPr/>
        <p:txBody>
          <a:bodyPr/>
          <a:lstStyle/>
          <a:p>
            <a:r>
              <a:rPr lang="pt-BR" altLang="pt-BR"/>
              <a:t>Histórico</a:t>
            </a:r>
          </a:p>
        </p:txBody>
      </p:sp>
      <p:sp>
        <p:nvSpPr>
          <p:cNvPr id="20482" name="Espaço Reservado para Conteúdo 4">
            <a:extLst>
              <a:ext uri="{FF2B5EF4-FFF2-40B4-BE49-F238E27FC236}">
                <a16:creationId xmlns:a16="http://schemas.microsoft.com/office/drawing/2014/main" id="{6B475FF2-4DF7-430C-8E4B-7E010D39FA72}"/>
              </a:ext>
            </a:extLst>
          </p:cNvPr>
          <p:cNvSpPr>
            <a:spLocks noGrp="1" noChangeArrowheads="1"/>
          </p:cNvSpPr>
          <p:nvPr>
            <p:ph idx="4294967295"/>
          </p:nvPr>
        </p:nvSpPr>
        <p:spPr>
          <a:xfrm>
            <a:off x="1593436" y="1268760"/>
            <a:ext cx="9782801" cy="5400600"/>
          </a:xfrm>
        </p:spPr>
        <p:txBody>
          <a:bodyPr>
            <a:normAutofit/>
          </a:bodyPr>
          <a:lstStyle/>
          <a:p>
            <a:pPr algn="just">
              <a:lnSpc>
                <a:spcPct val="150000"/>
              </a:lnSpc>
            </a:pPr>
            <a:r>
              <a:rPr lang="pt-BR" altLang="pt-BR" i="1" dirty="0" err="1">
                <a:cs typeface="Arial" panose="020B0604020202020204" pitchFamily="34" charset="0"/>
              </a:rPr>
              <a:t>Reinheitsgebot</a:t>
            </a:r>
            <a:r>
              <a:rPr lang="pt-BR" altLang="pt-BR" dirty="0">
                <a:cs typeface="Arial" panose="020B0604020202020204" pitchFamily="34" charset="0"/>
              </a:rPr>
              <a:t> -  Lei de pureza da cerveja</a:t>
            </a:r>
          </a:p>
          <a:p>
            <a:pPr lvl="1" algn="just">
              <a:lnSpc>
                <a:spcPct val="150000"/>
              </a:lnSpc>
            </a:pPr>
            <a:r>
              <a:rPr lang="pt-BR" altLang="pt-BR" dirty="0">
                <a:cs typeface="Arial" panose="020B0604020202020204" pitchFamily="34" charset="0"/>
              </a:rPr>
              <a:t>Duque Guilherme IV da Baviera</a:t>
            </a:r>
          </a:p>
          <a:p>
            <a:pPr lvl="1" algn="just">
              <a:lnSpc>
                <a:spcPct val="150000"/>
              </a:lnSpc>
            </a:pPr>
            <a:r>
              <a:rPr lang="pt-BR" altLang="pt-BR" dirty="0">
                <a:cs typeface="Arial" panose="020B0604020202020204" pitchFamily="34" charset="0"/>
              </a:rPr>
              <a:t>23 de abril de 1516</a:t>
            </a:r>
          </a:p>
          <a:p>
            <a:pPr lvl="1" algn="just">
              <a:lnSpc>
                <a:spcPct val="150000"/>
              </a:lnSpc>
            </a:pPr>
            <a:r>
              <a:rPr lang="pt-BR" altLang="pt-BR" dirty="0">
                <a:cs typeface="Arial" panose="020B0604020202020204" pitchFamily="34" charset="0"/>
              </a:rPr>
              <a:t>Água, malte de cevada e lúpulo</a:t>
            </a:r>
          </a:p>
          <a:p>
            <a:pPr lvl="1" algn="just">
              <a:lnSpc>
                <a:spcPct val="150000"/>
              </a:lnSpc>
            </a:pPr>
            <a:endParaRPr lang="pt-BR" altLang="pt-BR" dirty="0">
              <a:cs typeface="Arial" panose="020B0604020202020204" pitchFamily="34" charset="0"/>
            </a:endParaRPr>
          </a:p>
          <a:p>
            <a:pPr algn="just">
              <a:lnSpc>
                <a:spcPct val="150000"/>
              </a:lnSpc>
            </a:pPr>
            <a:r>
              <a:rPr lang="pt-BR" altLang="pt-BR" sz="2400" dirty="0">
                <a:cs typeface="Arial" panose="020B0604020202020204" pitchFamily="34" charset="0"/>
              </a:rPr>
              <a:t>Obs.: Nesta época ainda não existia o fermento e as cervejas eram fermentadas por leveduras presentes na atmosfera local.</a:t>
            </a:r>
          </a:p>
        </p:txBody>
      </p:sp>
    </p:spTree>
    <p:extLst>
      <p:ext uri="{BB962C8B-B14F-4D97-AF65-F5344CB8AC3E}">
        <p14:creationId xmlns:p14="http://schemas.microsoft.com/office/powerpoint/2010/main" val="7404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fontScale="55000" lnSpcReduction="20000"/>
          </a:bodyPr>
          <a:lstStyle/>
          <a:p>
            <a:pPr marL="742950" indent="-742950">
              <a:buFont typeface="+mj-lt"/>
              <a:buAutoNum type="arabicPeriod"/>
            </a:pPr>
            <a:r>
              <a:rPr lang="pt-BR" dirty="0"/>
              <a:t>Moagem</a:t>
            </a:r>
          </a:p>
          <a:p>
            <a:pPr marL="742950" indent="-742950">
              <a:buFont typeface="+mj-lt"/>
              <a:buAutoNum type="arabicPeriod"/>
            </a:pPr>
            <a:r>
              <a:rPr lang="pt-BR" dirty="0"/>
              <a:t>Preparo da água</a:t>
            </a:r>
          </a:p>
          <a:p>
            <a:pPr marL="742950" indent="-742950">
              <a:buFont typeface="+mj-lt"/>
              <a:buAutoNum type="arabicPeriod"/>
            </a:pPr>
            <a:r>
              <a:rPr lang="pt-BR" dirty="0" err="1"/>
              <a:t>Mostura</a:t>
            </a:r>
            <a:r>
              <a:rPr lang="pt-BR" dirty="0"/>
              <a:t> ou brasagem</a:t>
            </a:r>
          </a:p>
          <a:p>
            <a:pPr marL="742950" indent="-742950">
              <a:buFont typeface="+mj-lt"/>
              <a:buAutoNum type="arabicPeriod"/>
            </a:pPr>
            <a:r>
              <a:rPr lang="pt-BR" dirty="0"/>
              <a:t>Lavagem, filtragem e clarificação do mosto</a:t>
            </a:r>
          </a:p>
          <a:p>
            <a:pPr marL="742950" indent="-742950">
              <a:buFont typeface="+mj-lt"/>
              <a:buAutoNum type="arabicPeriod"/>
            </a:pPr>
            <a:r>
              <a:rPr lang="pt-BR" dirty="0"/>
              <a:t>Medição da densidade</a:t>
            </a:r>
          </a:p>
          <a:p>
            <a:pPr marL="742950" indent="-742950">
              <a:buFont typeface="+mj-lt"/>
              <a:buAutoNum type="arabicPeriod"/>
            </a:pPr>
            <a:r>
              <a:rPr lang="pt-BR" dirty="0"/>
              <a:t>Fervura e </a:t>
            </a:r>
            <a:r>
              <a:rPr lang="pt-BR" dirty="0" err="1"/>
              <a:t>lupulagem</a:t>
            </a:r>
            <a:endParaRPr lang="pt-BR" dirty="0"/>
          </a:p>
          <a:p>
            <a:pPr marL="742950" indent="-742950">
              <a:buFont typeface="+mj-lt"/>
              <a:buAutoNum type="arabicPeriod"/>
            </a:pPr>
            <a:r>
              <a:rPr lang="pt-BR" dirty="0"/>
              <a:t>Decantação e resfriamento do mosto</a:t>
            </a:r>
          </a:p>
          <a:p>
            <a:pPr marL="742950" indent="-742950">
              <a:buFont typeface="+mj-lt"/>
              <a:buAutoNum type="arabicPeriod"/>
            </a:pPr>
            <a:r>
              <a:rPr lang="pt-BR" dirty="0"/>
              <a:t>Trasfega para o fermentador</a:t>
            </a:r>
          </a:p>
          <a:p>
            <a:pPr marL="742950" indent="-742950">
              <a:buFont typeface="+mj-lt"/>
              <a:buAutoNum type="arabicPeriod"/>
            </a:pPr>
            <a:r>
              <a:rPr lang="pt-BR" dirty="0"/>
              <a:t>Aeração</a:t>
            </a:r>
          </a:p>
          <a:p>
            <a:pPr marL="742950" indent="-742950">
              <a:buFont typeface="+mj-lt"/>
              <a:buAutoNum type="arabicPeriod"/>
            </a:pPr>
            <a:r>
              <a:rPr lang="pt-BR" dirty="0"/>
              <a:t>Inoculação do fermento</a:t>
            </a:r>
          </a:p>
          <a:p>
            <a:pPr marL="742950" indent="-742950">
              <a:buFont typeface="+mj-lt"/>
              <a:buAutoNum type="arabicPeriod"/>
            </a:pPr>
            <a:r>
              <a:rPr lang="pt-BR" dirty="0"/>
              <a:t>Fermentação</a:t>
            </a:r>
          </a:p>
          <a:p>
            <a:pPr marL="742950" indent="-742950">
              <a:buFont typeface="+mj-lt"/>
              <a:buAutoNum type="arabicPeriod"/>
            </a:pPr>
            <a:r>
              <a:rPr lang="pt-BR" dirty="0"/>
              <a:t>Maturação</a:t>
            </a:r>
          </a:p>
          <a:p>
            <a:pPr marL="742950" indent="-742950">
              <a:buFont typeface="+mj-lt"/>
              <a:buAutoNum type="arabicPeriod"/>
            </a:pPr>
            <a:r>
              <a:rPr lang="pt-BR" dirty="0"/>
              <a:t>Engarrafamento</a:t>
            </a:r>
          </a:p>
        </p:txBody>
      </p:sp>
    </p:spTree>
    <p:extLst>
      <p:ext uri="{BB962C8B-B14F-4D97-AF65-F5344CB8AC3E}">
        <p14:creationId xmlns:p14="http://schemas.microsoft.com/office/powerpoint/2010/main" val="359516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Moagem	</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fontScale="85000" lnSpcReduction="20000"/>
          </a:bodyPr>
          <a:lstStyle/>
          <a:p>
            <a:pPr algn="just">
              <a:lnSpc>
                <a:spcPct val="150000"/>
              </a:lnSpc>
              <a:spcBef>
                <a:spcPts val="675"/>
              </a:spcBef>
            </a:pPr>
            <a:r>
              <a:rPr lang="pt-BR" altLang="pt-BR" dirty="0">
                <a:cs typeface="Arial" panose="020B0604020202020204" pitchFamily="34" charset="0"/>
              </a:rPr>
              <a:t>A moagem ideal visa quebrar o grão, expondo seu endosperma à ação das enzimas, mantendo a casca o quanto mais intacta possível, a fim de formar com o próprio malte um filtro. </a:t>
            </a:r>
          </a:p>
          <a:p>
            <a:pPr algn="just">
              <a:lnSpc>
                <a:spcPct val="150000"/>
              </a:lnSpc>
              <a:spcBef>
                <a:spcPts val="675"/>
              </a:spcBef>
            </a:pPr>
            <a:r>
              <a:rPr lang="pt-BR" altLang="pt-BR" dirty="0">
                <a:cs typeface="Arial" panose="020B0604020202020204" pitchFamily="34" charset="0"/>
              </a:rPr>
              <a:t>Não deve ela ser muito fina ou esfarelar muito o grão, pois prejudicará a filtragem do mosto (a recirculação), bem como não deve ser grossa, dificultando a ação das enzimas sobre o endosperma.</a:t>
            </a:r>
          </a:p>
          <a:p>
            <a:pPr>
              <a:lnSpc>
                <a:spcPct val="150000"/>
              </a:lnSpc>
            </a:pPr>
            <a:endParaRPr lang="pt-BR" dirty="0"/>
          </a:p>
        </p:txBody>
      </p:sp>
    </p:spTree>
    <p:extLst>
      <p:ext uri="{BB962C8B-B14F-4D97-AF65-F5344CB8AC3E}">
        <p14:creationId xmlns:p14="http://schemas.microsoft.com/office/powerpoint/2010/main" val="342533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Moagem	</a:t>
            </a:r>
          </a:p>
        </p:txBody>
      </p:sp>
      <p:sp>
        <p:nvSpPr>
          <p:cNvPr id="8" name="Espaço Reservado para Conteúdo 7">
            <a:extLst>
              <a:ext uri="{FF2B5EF4-FFF2-40B4-BE49-F238E27FC236}">
                <a16:creationId xmlns:a16="http://schemas.microsoft.com/office/drawing/2014/main" id="{7A64F87C-F050-455E-BB20-8BD05B1DA0C5}"/>
              </a:ext>
            </a:extLst>
          </p:cNvPr>
          <p:cNvSpPr>
            <a:spLocks noGrp="1"/>
          </p:cNvSpPr>
          <p:nvPr>
            <p:ph idx="1"/>
          </p:nvPr>
        </p:nvSpPr>
        <p:spPr/>
        <p:txBody>
          <a:bodyPr/>
          <a:lstStyle/>
          <a:p>
            <a:endParaRPr lang="pt-BR"/>
          </a:p>
        </p:txBody>
      </p:sp>
      <p:pic>
        <p:nvPicPr>
          <p:cNvPr id="1026" name="Picture 2" descr="Resultado de imagem para cerveja moagem do grão">
            <a:extLst>
              <a:ext uri="{FF2B5EF4-FFF2-40B4-BE49-F238E27FC236}">
                <a16:creationId xmlns:a16="http://schemas.microsoft.com/office/drawing/2014/main" id="{FA04EA15-2258-4F55-8295-9C9870D86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924" y="1340768"/>
            <a:ext cx="3456384" cy="281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cerveja moagem do grão">
            <a:extLst>
              <a:ext uri="{FF2B5EF4-FFF2-40B4-BE49-F238E27FC236}">
                <a16:creationId xmlns:a16="http://schemas.microsoft.com/office/drawing/2014/main" id="{CFD81C65-C514-4964-88D1-EB6A76476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348" y="2060848"/>
            <a:ext cx="5864197"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48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Água	</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nSpc>
                <a:spcPct val="150000"/>
              </a:lnSpc>
            </a:pPr>
            <a:r>
              <a:rPr lang="pt-BR" dirty="0"/>
              <a:t>Prepare a sua água de acordo com seu perfil e concentrações de sais minerais desejados.</a:t>
            </a:r>
          </a:p>
          <a:p>
            <a:pPr algn="just">
              <a:lnSpc>
                <a:spcPct val="150000"/>
              </a:lnSpc>
            </a:pPr>
            <a:r>
              <a:rPr lang="pt-BR" altLang="pt-BR" dirty="0">
                <a:cs typeface="Arial" panose="020B0604020202020204" pitchFamily="34" charset="0"/>
              </a:rPr>
              <a:t>Caso use água das abastecedoras, passe a mesma por um filtro de carvão ativo, para que assim retire o cloro. Um bom filtro de carvão ativo retira cerca de 85% do cloro, aproximadamente.</a:t>
            </a:r>
            <a:endParaRPr lang="pt-BR" dirty="0"/>
          </a:p>
        </p:txBody>
      </p:sp>
    </p:spTree>
    <p:extLst>
      <p:ext uri="{BB962C8B-B14F-4D97-AF65-F5344CB8AC3E}">
        <p14:creationId xmlns:p14="http://schemas.microsoft.com/office/powerpoint/2010/main" val="38136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lnSpcReduction="10000"/>
          </a:bodyPr>
          <a:lstStyle/>
          <a:p>
            <a:pPr algn="just">
              <a:lnSpc>
                <a:spcPct val="150000"/>
              </a:lnSpc>
            </a:pPr>
            <a:r>
              <a:rPr lang="pt-BR" dirty="0"/>
              <a:t>O malte moído e a água vão para a panela, que é aquecida até certa temperatura para que as enzimas transformem o amido em açúcar. </a:t>
            </a:r>
          </a:p>
          <a:p>
            <a:pPr lvl="1" algn="just">
              <a:lnSpc>
                <a:spcPct val="150000"/>
              </a:lnSpc>
            </a:pPr>
            <a:r>
              <a:rPr lang="pt-BR" dirty="0"/>
              <a:t>Duração de 60 a 120 min.</a:t>
            </a:r>
          </a:p>
          <a:p>
            <a:pPr lvl="1" algn="just">
              <a:lnSpc>
                <a:spcPct val="150000"/>
              </a:lnSpc>
            </a:pPr>
            <a:r>
              <a:rPr lang="pt-BR" dirty="0"/>
              <a:t>Teste do iodo revela se todo o amido foi quebrado</a:t>
            </a:r>
          </a:p>
          <a:p>
            <a:pPr lvl="2" algn="just">
              <a:lnSpc>
                <a:spcPct val="150000"/>
              </a:lnSpc>
            </a:pPr>
            <a:r>
              <a:rPr lang="pt-BR" dirty="0"/>
              <a:t>Azul: ainda há amido</a:t>
            </a:r>
          </a:p>
          <a:p>
            <a:pPr lvl="2" algn="just">
              <a:lnSpc>
                <a:spcPct val="150000"/>
              </a:lnSpc>
            </a:pPr>
            <a:r>
              <a:rPr lang="pt-BR" dirty="0"/>
              <a:t>Marrom: processo chegou ao fim</a:t>
            </a:r>
          </a:p>
        </p:txBody>
      </p:sp>
    </p:spTree>
    <p:extLst>
      <p:ext uri="{BB962C8B-B14F-4D97-AF65-F5344CB8AC3E}">
        <p14:creationId xmlns:p14="http://schemas.microsoft.com/office/powerpoint/2010/main" val="225426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endParaRPr lang="pt-BR" dirty="0"/>
          </a:p>
        </p:txBody>
      </p:sp>
      <p:pic>
        <p:nvPicPr>
          <p:cNvPr id="5" name="Imagem 4">
            <a:extLst>
              <a:ext uri="{FF2B5EF4-FFF2-40B4-BE49-F238E27FC236}">
                <a16:creationId xmlns:a16="http://schemas.microsoft.com/office/drawing/2014/main" id="{8178E91C-8FAD-4103-A3AE-C2739B50548C}"/>
              </a:ext>
            </a:extLst>
          </p:cNvPr>
          <p:cNvPicPr>
            <a:picLocks noChangeAspect="1"/>
          </p:cNvPicPr>
          <p:nvPr/>
        </p:nvPicPr>
        <p:blipFill>
          <a:blip r:embed="rId2"/>
          <a:stretch>
            <a:fillRect/>
          </a:stretch>
        </p:blipFill>
        <p:spPr>
          <a:xfrm>
            <a:off x="2926060" y="1340768"/>
            <a:ext cx="7036289" cy="5256584"/>
          </a:xfrm>
          <a:prstGeom prst="rect">
            <a:avLst/>
          </a:prstGeom>
        </p:spPr>
      </p:pic>
    </p:spTree>
    <p:extLst>
      <p:ext uri="{BB962C8B-B14F-4D97-AF65-F5344CB8AC3E}">
        <p14:creationId xmlns:p14="http://schemas.microsoft.com/office/powerpoint/2010/main" val="201894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endParaRPr lang="pt-BR" dirty="0"/>
          </a:p>
        </p:txBody>
      </p:sp>
      <p:pic>
        <p:nvPicPr>
          <p:cNvPr id="4" name="Imagem 3">
            <a:extLst>
              <a:ext uri="{FF2B5EF4-FFF2-40B4-BE49-F238E27FC236}">
                <a16:creationId xmlns:a16="http://schemas.microsoft.com/office/drawing/2014/main" id="{9E2EB744-32AE-4512-9CE5-934FD7133982}"/>
              </a:ext>
            </a:extLst>
          </p:cNvPr>
          <p:cNvPicPr>
            <a:picLocks noChangeAspect="1"/>
          </p:cNvPicPr>
          <p:nvPr/>
        </p:nvPicPr>
        <p:blipFill>
          <a:blip r:embed="rId2"/>
          <a:stretch>
            <a:fillRect/>
          </a:stretch>
        </p:blipFill>
        <p:spPr>
          <a:xfrm>
            <a:off x="477788" y="1124744"/>
            <a:ext cx="5195471" cy="3888432"/>
          </a:xfrm>
          <a:prstGeom prst="rect">
            <a:avLst/>
          </a:prstGeom>
        </p:spPr>
      </p:pic>
      <p:pic>
        <p:nvPicPr>
          <p:cNvPr id="6146" name="Picture 2" descr="Resultado de imagem para cerveja mostura">
            <a:extLst>
              <a:ext uri="{FF2B5EF4-FFF2-40B4-BE49-F238E27FC236}">
                <a16:creationId xmlns:a16="http://schemas.microsoft.com/office/drawing/2014/main" id="{48BAF273-9A3C-467D-80D0-0BC7FDD07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388" y="2996952"/>
            <a:ext cx="5776913"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12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1º Etapa: degradação dos </a:t>
            </a:r>
            <a:r>
              <a:rPr lang="pt-BR" dirty="0" err="1"/>
              <a:t>glucanos</a:t>
            </a:r>
            <a:endParaRPr lang="pt-BR" dirty="0"/>
          </a:p>
          <a:p>
            <a:pPr lvl="1" algn="just">
              <a:lnSpc>
                <a:spcPct val="150000"/>
              </a:lnSpc>
            </a:pPr>
            <a:r>
              <a:rPr lang="pt-BR" dirty="0"/>
              <a:t>35° a 45° C (35° ideal)</a:t>
            </a:r>
          </a:p>
          <a:p>
            <a:pPr lvl="1" algn="just">
              <a:lnSpc>
                <a:spcPct val="150000"/>
              </a:lnSpc>
            </a:pPr>
            <a:r>
              <a:rPr lang="pt-BR" dirty="0"/>
              <a:t>Cereais ricos em </a:t>
            </a:r>
            <a:r>
              <a:rPr lang="pt-BR" dirty="0" err="1"/>
              <a:t>glucanos</a:t>
            </a:r>
            <a:r>
              <a:rPr lang="pt-BR" dirty="0"/>
              <a:t> (&gt;25% - trigo, centeio e aveia) </a:t>
            </a:r>
          </a:p>
          <a:p>
            <a:pPr lvl="1" algn="just">
              <a:lnSpc>
                <a:spcPct val="150000"/>
              </a:lnSpc>
            </a:pPr>
            <a:r>
              <a:rPr lang="pt-BR" dirty="0"/>
              <a:t>15 min.</a:t>
            </a:r>
          </a:p>
        </p:txBody>
      </p:sp>
    </p:spTree>
    <p:extLst>
      <p:ext uri="{BB962C8B-B14F-4D97-AF65-F5344CB8AC3E}">
        <p14:creationId xmlns:p14="http://schemas.microsoft.com/office/powerpoint/2010/main" val="246327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2º Etapa: degradação das proteínas</a:t>
            </a:r>
          </a:p>
          <a:p>
            <a:pPr lvl="1" algn="just">
              <a:lnSpc>
                <a:spcPct val="150000"/>
              </a:lnSpc>
            </a:pPr>
            <a:r>
              <a:rPr lang="pt-BR" dirty="0"/>
              <a:t>45° a 53° C</a:t>
            </a:r>
          </a:p>
          <a:p>
            <a:pPr lvl="1" algn="just">
              <a:lnSpc>
                <a:spcPct val="150000"/>
              </a:lnSpc>
            </a:pPr>
            <a:r>
              <a:rPr lang="pt-BR" dirty="0"/>
              <a:t>Trigo e aveia</a:t>
            </a:r>
          </a:p>
          <a:p>
            <a:pPr lvl="1" algn="just">
              <a:lnSpc>
                <a:spcPct val="150000"/>
              </a:lnSpc>
            </a:pPr>
            <a:r>
              <a:rPr lang="pt-BR" dirty="0"/>
              <a:t>10 min.</a:t>
            </a:r>
          </a:p>
        </p:txBody>
      </p:sp>
    </p:spTree>
    <p:extLst>
      <p:ext uri="{BB962C8B-B14F-4D97-AF65-F5344CB8AC3E}">
        <p14:creationId xmlns:p14="http://schemas.microsoft.com/office/powerpoint/2010/main" val="70870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3º Etapa: degradação do amido</a:t>
            </a:r>
          </a:p>
          <a:p>
            <a:pPr lvl="1" algn="just">
              <a:lnSpc>
                <a:spcPct val="150000"/>
              </a:lnSpc>
            </a:pPr>
            <a:r>
              <a:rPr lang="pt-BR" dirty="0"/>
              <a:t>60° a 75°C </a:t>
            </a:r>
          </a:p>
          <a:p>
            <a:pPr lvl="2" algn="just">
              <a:lnSpc>
                <a:spcPct val="150000"/>
              </a:lnSpc>
            </a:pPr>
            <a:r>
              <a:rPr lang="pt-BR" dirty="0"/>
              <a:t>Beta amilase: 60° a 65° C (62° ideal) - 20 a 70 min.</a:t>
            </a:r>
          </a:p>
          <a:p>
            <a:pPr lvl="2" algn="just">
              <a:lnSpc>
                <a:spcPct val="150000"/>
              </a:lnSpc>
            </a:pPr>
            <a:r>
              <a:rPr lang="pt-BR" dirty="0"/>
              <a:t>Alfa amilase: 70 – 75º C (70° ideal) – 0 a 40 min.</a:t>
            </a:r>
          </a:p>
          <a:p>
            <a:pPr lvl="2" algn="just">
              <a:lnSpc>
                <a:spcPct val="150000"/>
              </a:lnSpc>
            </a:pPr>
            <a:r>
              <a:rPr lang="pt-BR" dirty="0"/>
              <a:t>Alfa e beta amilase: 65° a 70° (68° ideal) – 60 min.</a:t>
            </a:r>
          </a:p>
        </p:txBody>
      </p:sp>
    </p:spTree>
    <p:extLst>
      <p:ext uri="{BB962C8B-B14F-4D97-AF65-F5344CB8AC3E}">
        <p14:creationId xmlns:p14="http://schemas.microsoft.com/office/powerpoint/2010/main" val="171399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ítulo 6">
            <a:extLst>
              <a:ext uri="{FF2B5EF4-FFF2-40B4-BE49-F238E27FC236}">
                <a16:creationId xmlns:a16="http://schemas.microsoft.com/office/drawing/2014/main" id="{102AF152-03B8-4ECC-AF31-3ED4D125D55F}"/>
              </a:ext>
            </a:extLst>
          </p:cNvPr>
          <p:cNvSpPr>
            <a:spLocks noGrp="1" noChangeArrowheads="1"/>
          </p:cNvSpPr>
          <p:nvPr>
            <p:ph type="title"/>
          </p:nvPr>
        </p:nvSpPr>
        <p:spPr/>
        <p:txBody>
          <a:bodyPr/>
          <a:lstStyle/>
          <a:p>
            <a:r>
              <a:rPr lang="pt-BR" altLang="pt-BR"/>
              <a:t>Histórico</a:t>
            </a:r>
          </a:p>
        </p:txBody>
      </p:sp>
      <p:sp>
        <p:nvSpPr>
          <p:cNvPr id="21506" name="Espaço Reservado para Conteúdo 4">
            <a:extLst>
              <a:ext uri="{FF2B5EF4-FFF2-40B4-BE49-F238E27FC236}">
                <a16:creationId xmlns:a16="http://schemas.microsoft.com/office/drawing/2014/main" id="{27597F87-D21B-49A8-821E-D3798D216FE8}"/>
              </a:ext>
            </a:extLst>
          </p:cNvPr>
          <p:cNvSpPr>
            <a:spLocks noGrp="1" noChangeArrowheads="1"/>
          </p:cNvSpPr>
          <p:nvPr>
            <p:ph idx="4294967295"/>
          </p:nvPr>
        </p:nvSpPr>
        <p:spPr>
          <a:xfrm>
            <a:off x="1593436" y="1268760"/>
            <a:ext cx="9782801" cy="5400600"/>
          </a:xfrm>
        </p:spPr>
        <p:txBody>
          <a:bodyPr/>
          <a:lstStyle/>
          <a:p>
            <a:pPr algn="just">
              <a:lnSpc>
                <a:spcPct val="150000"/>
              </a:lnSpc>
            </a:pPr>
            <a:r>
              <a:rPr lang="pt-BR" altLang="pt-BR" i="1" dirty="0">
                <a:cs typeface="Arial" panose="020B0604020202020204" pitchFamily="34" charset="0"/>
              </a:rPr>
              <a:t>Século XIX</a:t>
            </a:r>
            <a:endParaRPr lang="pt-BR" altLang="pt-BR" dirty="0">
              <a:cs typeface="Arial" panose="020B0604020202020204" pitchFamily="34" charset="0"/>
            </a:endParaRPr>
          </a:p>
          <a:p>
            <a:pPr lvl="1" algn="just">
              <a:lnSpc>
                <a:spcPct val="150000"/>
              </a:lnSpc>
            </a:pPr>
            <a:r>
              <a:rPr lang="pt-BR" altLang="pt-BR" dirty="0">
                <a:cs typeface="Arial" panose="020B0604020202020204" pitchFamily="34" charset="0"/>
              </a:rPr>
              <a:t>Evolução tecnológica</a:t>
            </a:r>
          </a:p>
          <a:p>
            <a:pPr lvl="1" algn="just">
              <a:lnSpc>
                <a:spcPct val="150000"/>
              </a:lnSpc>
            </a:pPr>
            <a:r>
              <a:rPr lang="pt-BR" altLang="pt-BR" dirty="0">
                <a:cs typeface="Arial" panose="020B0604020202020204" pitchFamily="34" charset="0"/>
              </a:rPr>
              <a:t>Louis Pasteur – 1857 </a:t>
            </a:r>
          </a:p>
          <a:p>
            <a:pPr lvl="2" algn="just">
              <a:lnSpc>
                <a:spcPct val="150000"/>
              </a:lnSpc>
            </a:pPr>
            <a:r>
              <a:rPr lang="pt-BR" altLang="pt-BR" dirty="0">
                <a:cs typeface="Arial" panose="020B0604020202020204" pitchFamily="34" charset="0"/>
              </a:rPr>
              <a:t>Fermentação x metabolismo de leveduras</a:t>
            </a:r>
          </a:p>
          <a:p>
            <a:pPr lvl="2" algn="just">
              <a:lnSpc>
                <a:spcPct val="150000"/>
              </a:lnSpc>
            </a:pPr>
            <a:r>
              <a:rPr lang="pt-BR" altLang="pt-BR" dirty="0">
                <a:cs typeface="Arial" panose="020B0604020202020204" pitchFamily="34" charset="0"/>
              </a:rPr>
              <a:t>1880 – produção da cerveja</a:t>
            </a:r>
          </a:p>
          <a:p>
            <a:pPr lvl="2" algn="just">
              <a:lnSpc>
                <a:spcPct val="150000"/>
              </a:lnSpc>
            </a:pPr>
            <a:r>
              <a:rPr lang="pt-BR" altLang="pt-BR" dirty="0">
                <a:cs typeface="Arial" panose="020B0604020202020204" pitchFamily="34" charset="0"/>
              </a:rPr>
              <a:t>Pasteurização: conservação da cerveja</a:t>
            </a:r>
          </a:p>
        </p:txBody>
      </p:sp>
    </p:spTree>
    <p:extLst>
      <p:ext uri="{BB962C8B-B14F-4D97-AF65-F5344CB8AC3E}">
        <p14:creationId xmlns:p14="http://schemas.microsoft.com/office/powerpoint/2010/main" val="693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endParaRPr lang="pt-BR" dirty="0"/>
          </a:p>
        </p:txBody>
      </p:sp>
      <p:pic>
        <p:nvPicPr>
          <p:cNvPr id="4" name="Imagem 3">
            <a:extLst>
              <a:ext uri="{FF2B5EF4-FFF2-40B4-BE49-F238E27FC236}">
                <a16:creationId xmlns:a16="http://schemas.microsoft.com/office/drawing/2014/main" id="{2D0D046D-BB07-4A62-865F-96A59B7433CA}"/>
              </a:ext>
            </a:extLst>
          </p:cNvPr>
          <p:cNvPicPr>
            <a:picLocks noChangeAspect="1"/>
          </p:cNvPicPr>
          <p:nvPr/>
        </p:nvPicPr>
        <p:blipFill>
          <a:blip r:embed="rId2"/>
          <a:stretch>
            <a:fillRect/>
          </a:stretch>
        </p:blipFill>
        <p:spPr>
          <a:xfrm>
            <a:off x="2422004" y="1268760"/>
            <a:ext cx="7992888" cy="5236720"/>
          </a:xfrm>
          <a:prstGeom prst="rect">
            <a:avLst/>
          </a:prstGeom>
        </p:spPr>
      </p:pic>
    </p:spTree>
    <p:extLst>
      <p:ext uri="{BB962C8B-B14F-4D97-AF65-F5344CB8AC3E}">
        <p14:creationId xmlns:p14="http://schemas.microsoft.com/office/powerpoint/2010/main" val="311907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a:t>
            </a:r>
            <a:r>
              <a:rPr lang="pt-BR" dirty="0" err="1"/>
              <a:t>Mostura</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4º Etapa: inativação enzimática (</a:t>
            </a:r>
            <a:r>
              <a:rPr lang="pt-BR" i="1" dirty="0" err="1"/>
              <a:t>mash</a:t>
            </a:r>
            <a:r>
              <a:rPr lang="pt-BR" i="1" dirty="0"/>
              <a:t>-out</a:t>
            </a:r>
            <a:r>
              <a:rPr lang="pt-BR" dirty="0"/>
              <a:t>)</a:t>
            </a:r>
          </a:p>
          <a:p>
            <a:pPr lvl="1" algn="just">
              <a:lnSpc>
                <a:spcPct val="150000"/>
              </a:lnSpc>
            </a:pPr>
            <a:r>
              <a:rPr lang="pt-BR" dirty="0"/>
              <a:t>Aproximadamente 76° C</a:t>
            </a:r>
          </a:p>
          <a:p>
            <a:pPr lvl="2" algn="just">
              <a:lnSpc>
                <a:spcPct val="150000"/>
              </a:lnSpc>
            </a:pPr>
            <a:r>
              <a:rPr lang="pt-BR" dirty="0"/>
              <a:t>Temperaturas mais altas produzem taninos</a:t>
            </a:r>
          </a:p>
          <a:p>
            <a:pPr lvl="1" algn="just">
              <a:lnSpc>
                <a:spcPct val="150000"/>
              </a:lnSpc>
            </a:pPr>
            <a:r>
              <a:rPr lang="pt-BR" dirty="0"/>
              <a:t>10 a 15 min</a:t>
            </a:r>
          </a:p>
          <a:p>
            <a:pPr lvl="1" algn="just">
              <a:lnSpc>
                <a:spcPct val="150000"/>
              </a:lnSpc>
            </a:pPr>
            <a:endParaRPr lang="pt-BR" dirty="0"/>
          </a:p>
        </p:txBody>
      </p:sp>
    </p:spTree>
    <p:extLst>
      <p:ext uri="{BB962C8B-B14F-4D97-AF65-F5344CB8AC3E}">
        <p14:creationId xmlns:p14="http://schemas.microsoft.com/office/powerpoint/2010/main" val="365391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Filtragem / Lavagem </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fontScale="77500" lnSpcReduction="20000"/>
          </a:bodyPr>
          <a:lstStyle/>
          <a:p>
            <a:pPr algn="just">
              <a:lnSpc>
                <a:spcPct val="150000"/>
              </a:lnSpc>
            </a:pPr>
            <a:r>
              <a:rPr lang="pt-BR" dirty="0"/>
              <a:t>O mosto é transferido para uma panela que tem fundo falso furado. A casca dos grãos acumula sobre o fundo falso o que se chama de torta e  que será usada para filtrar o mosto (10 a 15 min de descanso).</a:t>
            </a:r>
          </a:p>
          <a:p>
            <a:pPr algn="just">
              <a:lnSpc>
                <a:spcPct val="150000"/>
              </a:lnSpc>
            </a:pPr>
            <a:r>
              <a:rPr lang="pt-BR" dirty="0"/>
              <a:t>Em seguida, faz-se a filtragem (recirculação), retirando o líquido do fundo da panela e lançando por cima. Assim, o mosto é passado algumas vezes pelo filtro formado com as cascas dos grãos. Pode ser feito com uma caneca ou com uma bomba circuladora.</a:t>
            </a:r>
          </a:p>
        </p:txBody>
      </p:sp>
    </p:spTree>
    <p:extLst>
      <p:ext uri="{BB962C8B-B14F-4D97-AF65-F5344CB8AC3E}">
        <p14:creationId xmlns:p14="http://schemas.microsoft.com/office/powerpoint/2010/main" val="336060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Filtragem / Lavagem </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Após a filtragem, é feita a lavagem dos grãos com o objetivo de aumentar a eficiência da brasagem, extraindo dos grãos o restante do açúcar. </a:t>
            </a:r>
          </a:p>
          <a:p>
            <a:pPr algn="just">
              <a:lnSpc>
                <a:spcPct val="150000"/>
              </a:lnSpc>
            </a:pPr>
            <a:r>
              <a:rPr lang="pt-BR" dirty="0"/>
              <a:t>A temperatura da água de lavagem deve ser a mesma do </a:t>
            </a:r>
            <a:r>
              <a:rPr lang="pt-BR" i="1" dirty="0" err="1"/>
              <a:t>mash</a:t>
            </a:r>
            <a:r>
              <a:rPr lang="pt-BR" i="1" dirty="0"/>
              <a:t>-out</a:t>
            </a:r>
            <a:r>
              <a:rPr lang="pt-BR" dirty="0"/>
              <a:t>, não ultrapassando os 80°C, pois assim evita-se a liberação dos taninos.</a:t>
            </a:r>
          </a:p>
        </p:txBody>
      </p:sp>
    </p:spTree>
    <p:extLst>
      <p:ext uri="{BB962C8B-B14F-4D97-AF65-F5344CB8AC3E}">
        <p14:creationId xmlns:p14="http://schemas.microsoft.com/office/powerpoint/2010/main" val="376118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D60BB7-679A-4710-A50A-F9A6F9F905D1}"/>
              </a:ext>
            </a:extLst>
          </p:cNvPr>
          <p:cNvSpPr>
            <a:spLocks noGrp="1"/>
          </p:cNvSpPr>
          <p:nvPr>
            <p:ph type="title"/>
          </p:nvPr>
        </p:nvSpPr>
        <p:spPr/>
        <p:txBody>
          <a:bodyPr/>
          <a:lstStyle/>
          <a:p>
            <a:r>
              <a:rPr lang="pt-BR" dirty="0"/>
              <a:t>Processo – Filtragem / Lavagem </a:t>
            </a:r>
          </a:p>
        </p:txBody>
      </p:sp>
      <p:sp>
        <p:nvSpPr>
          <p:cNvPr id="3" name="Espaço Reservado para Conteúdo 2">
            <a:extLst>
              <a:ext uri="{FF2B5EF4-FFF2-40B4-BE49-F238E27FC236}">
                <a16:creationId xmlns:a16="http://schemas.microsoft.com/office/drawing/2014/main" id="{DC63CB30-39E9-426E-9012-03B03BBE0F03}"/>
              </a:ext>
            </a:extLst>
          </p:cNvPr>
          <p:cNvSpPr>
            <a:spLocks noGrp="1"/>
          </p:cNvSpPr>
          <p:nvPr>
            <p:ph idx="1"/>
          </p:nvPr>
        </p:nvSpPr>
        <p:spPr/>
        <p:txBody>
          <a:bodyPr/>
          <a:lstStyle/>
          <a:p>
            <a:endParaRPr lang="pt-BR"/>
          </a:p>
        </p:txBody>
      </p:sp>
      <p:pic>
        <p:nvPicPr>
          <p:cNvPr id="7170" name="Picture 2" descr="Resultado de imagem para cerveja filtragem">
            <a:extLst>
              <a:ext uri="{FF2B5EF4-FFF2-40B4-BE49-F238E27FC236}">
                <a16:creationId xmlns:a16="http://schemas.microsoft.com/office/drawing/2014/main" id="{DD0BF97D-6F57-4900-B406-E6C1621C2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108" y="1772816"/>
            <a:ext cx="5904656" cy="442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D60BB7-679A-4710-A50A-F9A6F9F905D1}"/>
              </a:ext>
            </a:extLst>
          </p:cNvPr>
          <p:cNvSpPr>
            <a:spLocks noGrp="1"/>
          </p:cNvSpPr>
          <p:nvPr>
            <p:ph type="title"/>
          </p:nvPr>
        </p:nvSpPr>
        <p:spPr/>
        <p:txBody>
          <a:bodyPr/>
          <a:lstStyle/>
          <a:p>
            <a:r>
              <a:rPr lang="pt-BR" dirty="0"/>
              <a:t>Processo – Filtragem / Lavagem </a:t>
            </a:r>
          </a:p>
        </p:txBody>
      </p:sp>
      <p:sp>
        <p:nvSpPr>
          <p:cNvPr id="3" name="Espaço Reservado para Conteúdo 2">
            <a:extLst>
              <a:ext uri="{FF2B5EF4-FFF2-40B4-BE49-F238E27FC236}">
                <a16:creationId xmlns:a16="http://schemas.microsoft.com/office/drawing/2014/main" id="{DC63CB30-39E9-426E-9012-03B03BBE0F03}"/>
              </a:ext>
            </a:extLst>
          </p:cNvPr>
          <p:cNvSpPr>
            <a:spLocks noGrp="1"/>
          </p:cNvSpPr>
          <p:nvPr>
            <p:ph idx="1"/>
          </p:nvPr>
        </p:nvSpPr>
        <p:spPr/>
        <p:txBody>
          <a:bodyPr/>
          <a:lstStyle/>
          <a:p>
            <a:endParaRPr lang="pt-BR"/>
          </a:p>
        </p:txBody>
      </p:sp>
      <p:pic>
        <p:nvPicPr>
          <p:cNvPr id="9218" name="Picture 2" descr="Resultado de imagem para cerveja lavagem">
            <a:extLst>
              <a:ext uri="{FF2B5EF4-FFF2-40B4-BE49-F238E27FC236}">
                <a16:creationId xmlns:a16="http://schemas.microsoft.com/office/drawing/2014/main" id="{FA8972DC-418C-469D-A7BB-E02FCC4B82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0116" y="2060848"/>
            <a:ext cx="6048672" cy="401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88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D60BB7-679A-4710-A50A-F9A6F9F905D1}"/>
              </a:ext>
            </a:extLst>
          </p:cNvPr>
          <p:cNvSpPr>
            <a:spLocks noGrp="1"/>
          </p:cNvSpPr>
          <p:nvPr>
            <p:ph type="title"/>
          </p:nvPr>
        </p:nvSpPr>
        <p:spPr/>
        <p:txBody>
          <a:bodyPr/>
          <a:lstStyle/>
          <a:p>
            <a:r>
              <a:rPr lang="pt-BR" dirty="0"/>
              <a:t>Processo – Filtragem / Lavagem </a:t>
            </a:r>
          </a:p>
        </p:txBody>
      </p:sp>
      <p:sp>
        <p:nvSpPr>
          <p:cNvPr id="3" name="Espaço Reservado para Conteúdo 2">
            <a:extLst>
              <a:ext uri="{FF2B5EF4-FFF2-40B4-BE49-F238E27FC236}">
                <a16:creationId xmlns:a16="http://schemas.microsoft.com/office/drawing/2014/main" id="{DC63CB30-39E9-426E-9012-03B03BBE0F03}"/>
              </a:ext>
            </a:extLst>
          </p:cNvPr>
          <p:cNvSpPr>
            <a:spLocks noGrp="1"/>
          </p:cNvSpPr>
          <p:nvPr>
            <p:ph idx="1"/>
          </p:nvPr>
        </p:nvSpPr>
        <p:spPr/>
        <p:txBody>
          <a:bodyPr/>
          <a:lstStyle/>
          <a:p>
            <a:endParaRPr lang="pt-BR"/>
          </a:p>
        </p:txBody>
      </p:sp>
      <p:pic>
        <p:nvPicPr>
          <p:cNvPr id="8194" name="Picture 2" descr="Resultado de imagem para cerveja lavagem">
            <a:extLst>
              <a:ext uri="{FF2B5EF4-FFF2-40B4-BE49-F238E27FC236}">
                <a16:creationId xmlns:a16="http://schemas.microsoft.com/office/drawing/2014/main" id="{0BC32CCC-B801-48A6-8901-B4123D7BD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052" y="2132856"/>
            <a:ext cx="6956562"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76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Densidade</a:t>
            </a:r>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Com um densímetro ou refratômetro, é feita medição da densidade do mosto antes da fervura. O valor encontrado é importante para mensurarmos o rendimento da brasagem. </a:t>
            </a:r>
          </a:p>
        </p:txBody>
      </p:sp>
    </p:spTree>
    <p:extLst>
      <p:ext uri="{BB962C8B-B14F-4D97-AF65-F5344CB8AC3E}">
        <p14:creationId xmlns:p14="http://schemas.microsoft.com/office/powerpoint/2010/main" val="408524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Fervura e </a:t>
            </a:r>
            <a:r>
              <a:rPr lang="pt-BR" dirty="0" err="1"/>
              <a:t>lupulagem</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Leve o mosto à fervura por 60-90 min.</a:t>
            </a:r>
          </a:p>
          <a:p>
            <a:pPr lvl="1" algn="just">
              <a:lnSpc>
                <a:spcPct val="150000"/>
              </a:lnSpc>
            </a:pPr>
            <a:r>
              <a:rPr lang="pt-BR" dirty="0"/>
              <a:t>Esterilização do mosto</a:t>
            </a:r>
          </a:p>
          <a:p>
            <a:pPr lvl="1" algn="just">
              <a:lnSpc>
                <a:spcPct val="150000"/>
              </a:lnSpc>
            </a:pPr>
            <a:r>
              <a:rPr lang="pt-BR" dirty="0"/>
              <a:t>Desenvolvimento da cor desejada</a:t>
            </a:r>
          </a:p>
          <a:p>
            <a:pPr lvl="1" algn="just">
              <a:lnSpc>
                <a:spcPct val="150000"/>
              </a:lnSpc>
            </a:pPr>
            <a:r>
              <a:rPr lang="pt-BR" dirty="0"/>
              <a:t>Promover a evaporação de parte da água e elevar o teor de extrato do mosto exigido pela fermentação</a:t>
            </a:r>
          </a:p>
          <a:p>
            <a:pPr lvl="1" algn="just">
              <a:lnSpc>
                <a:spcPct val="150000"/>
              </a:lnSpc>
            </a:pPr>
            <a:r>
              <a:rPr lang="pt-BR" dirty="0"/>
              <a:t>Eliminar compostos voláteis e aromáticos indesejáveis</a:t>
            </a:r>
          </a:p>
        </p:txBody>
      </p:sp>
    </p:spTree>
    <p:extLst>
      <p:ext uri="{BB962C8B-B14F-4D97-AF65-F5344CB8AC3E}">
        <p14:creationId xmlns:p14="http://schemas.microsoft.com/office/powerpoint/2010/main" val="15869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B37A9-2865-41D5-B251-54A1D7DE29A1}"/>
              </a:ext>
            </a:extLst>
          </p:cNvPr>
          <p:cNvSpPr>
            <a:spLocks noGrp="1"/>
          </p:cNvSpPr>
          <p:nvPr>
            <p:ph type="title"/>
          </p:nvPr>
        </p:nvSpPr>
        <p:spPr/>
        <p:txBody>
          <a:bodyPr/>
          <a:lstStyle/>
          <a:p>
            <a:r>
              <a:rPr lang="pt-BR" dirty="0"/>
              <a:t>Processo – Fervura e </a:t>
            </a:r>
            <a:r>
              <a:rPr lang="pt-BR" dirty="0" err="1"/>
              <a:t>lupulagem</a:t>
            </a:r>
            <a:endParaRPr lang="pt-BR" dirty="0"/>
          </a:p>
        </p:txBody>
      </p:sp>
      <p:sp>
        <p:nvSpPr>
          <p:cNvPr id="3" name="Espaço Reservado para Conteúdo 2">
            <a:extLst>
              <a:ext uri="{FF2B5EF4-FFF2-40B4-BE49-F238E27FC236}">
                <a16:creationId xmlns:a16="http://schemas.microsoft.com/office/drawing/2014/main" id="{389BAAA7-5FCF-4985-A277-008BF46CE818}"/>
              </a:ext>
            </a:extLst>
          </p:cNvPr>
          <p:cNvSpPr>
            <a:spLocks noGrp="1"/>
          </p:cNvSpPr>
          <p:nvPr>
            <p:ph idx="1"/>
          </p:nvPr>
        </p:nvSpPr>
        <p:spPr/>
        <p:txBody>
          <a:bodyPr>
            <a:normAutofit/>
          </a:bodyPr>
          <a:lstStyle/>
          <a:p>
            <a:pPr algn="just">
              <a:lnSpc>
                <a:spcPct val="150000"/>
              </a:lnSpc>
            </a:pPr>
            <a:r>
              <a:rPr lang="pt-BR" dirty="0"/>
              <a:t>Acrescente os lúpulos</a:t>
            </a:r>
          </a:p>
          <a:p>
            <a:pPr lvl="1" algn="just">
              <a:lnSpc>
                <a:spcPct val="150000"/>
              </a:lnSpc>
            </a:pPr>
            <a:r>
              <a:rPr lang="pt-BR" dirty="0" err="1"/>
              <a:t>Lupulagem</a:t>
            </a:r>
            <a:r>
              <a:rPr lang="pt-BR" dirty="0"/>
              <a:t> de amargor: início da fervura</a:t>
            </a:r>
          </a:p>
          <a:p>
            <a:pPr lvl="1" algn="just">
              <a:lnSpc>
                <a:spcPct val="150000"/>
              </a:lnSpc>
            </a:pPr>
            <a:r>
              <a:rPr lang="pt-BR" dirty="0" err="1"/>
              <a:t>Lupulagem</a:t>
            </a:r>
            <a:r>
              <a:rPr lang="pt-BR" dirty="0"/>
              <a:t> de sabor: últimos 30-25 min de fervura</a:t>
            </a:r>
          </a:p>
          <a:p>
            <a:pPr lvl="1" algn="just">
              <a:lnSpc>
                <a:spcPct val="150000"/>
              </a:lnSpc>
            </a:pPr>
            <a:r>
              <a:rPr lang="pt-BR" dirty="0" err="1"/>
              <a:t>Lupulagem</a:t>
            </a:r>
            <a:r>
              <a:rPr lang="pt-BR" dirty="0"/>
              <a:t> de aroma: últimos 15 min de fervura</a:t>
            </a:r>
          </a:p>
          <a:p>
            <a:pPr algn="just">
              <a:lnSpc>
                <a:spcPct val="150000"/>
              </a:lnSpc>
            </a:pPr>
            <a:r>
              <a:rPr lang="pt-BR" dirty="0"/>
              <a:t>Adição do </a:t>
            </a:r>
            <a:r>
              <a:rPr lang="pt-BR" i="1" dirty="0" err="1"/>
              <a:t>whirfloc</a:t>
            </a:r>
            <a:r>
              <a:rPr lang="pt-BR" dirty="0"/>
              <a:t>: últimos 15 min de fervura</a:t>
            </a:r>
          </a:p>
          <a:p>
            <a:pPr lvl="1" algn="just">
              <a:lnSpc>
                <a:spcPct val="150000"/>
              </a:lnSpc>
            </a:pPr>
            <a:r>
              <a:rPr lang="pt-BR" dirty="0"/>
              <a:t>aglutinante natural a base de algas marinhas </a:t>
            </a:r>
          </a:p>
          <a:p>
            <a:pPr algn="just">
              <a:lnSpc>
                <a:spcPct val="150000"/>
              </a:lnSpc>
            </a:pPr>
            <a:endParaRPr lang="pt-BR" dirty="0"/>
          </a:p>
        </p:txBody>
      </p:sp>
    </p:spTree>
    <p:extLst>
      <p:ext uri="{BB962C8B-B14F-4D97-AF65-F5344CB8AC3E}">
        <p14:creationId xmlns:p14="http://schemas.microsoft.com/office/powerpoint/2010/main" val="806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 16:9">
  <a:themeElements>
    <a:clrScheme name="Amarelo Verd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57_TF02787947.potx" id="{F6616D8B-E49F-43FC-919C-EA67C56073C6}" vid="{41E3CBBC-B989-484B-85AF-2EEA8BFB5111}"/>
    </a:ext>
  </a:extLst>
</a:theme>
</file>

<file path=ppt/theme/theme2.xml><?xml version="1.0" encoding="utf-8"?>
<a:theme xmlns:a="http://schemas.openxmlformats.org/drawingml/2006/main" name="Tema do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o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Apresentação de matemática com Pi (widescreen)</Template>
  <TotalTime>6691</TotalTime>
  <Words>4306</Words>
  <Application>Microsoft Office PowerPoint</Application>
  <PresentationFormat>Personalizar</PresentationFormat>
  <Paragraphs>489</Paragraphs>
  <Slides>121</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121</vt:i4>
      </vt:variant>
    </vt:vector>
  </HeadingPairs>
  <TitlesOfParts>
    <vt:vector size="125" baseType="lpstr">
      <vt:lpstr>Arial</vt:lpstr>
      <vt:lpstr>Calibri</vt:lpstr>
      <vt:lpstr>Euphemia</vt:lpstr>
      <vt:lpstr>Matemática 16:9</vt:lpstr>
      <vt:lpstr>Aplicações para Web 2</vt:lpstr>
      <vt:lpstr>Agenda</vt:lpstr>
      <vt:lpstr>Histórico</vt:lpstr>
      <vt:lpstr>Histórico</vt:lpstr>
      <vt:lpstr>Histórico</vt:lpstr>
      <vt:lpstr>Histórico</vt:lpstr>
      <vt:lpstr>Histórico</vt:lpstr>
      <vt:lpstr>Histórico</vt:lpstr>
      <vt:lpstr>Histórico</vt:lpstr>
      <vt:lpstr>O que é a cerveja?</vt:lpstr>
      <vt:lpstr>O que é cerveja?</vt:lpstr>
      <vt:lpstr>O que é cerveja?</vt:lpstr>
      <vt:lpstr>O que é cerveja?</vt:lpstr>
      <vt:lpstr>Tipos de cerveja</vt:lpstr>
      <vt:lpstr>Tipos de cerveja</vt:lpstr>
      <vt:lpstr>Lager</vt:lpstr>
      <vt:lpstr>Lager</vt:lpstr>
      <vt:lpstr>Ale</vt:lpstr>
      <vt:lpstr>Ale</vt:lpstr>
      <vt:lpstr>Lambic</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Guia de estilos</vt:lpstr>
      <vt:lpstr>Matéria prima</vt:lpstr>
      <vt:lpstr>Matéria Prima</vt:lpstr>
      <vt:lpstr>Água</vt:lpstr>
      <vt:lpstr>Água - pH</vt:lpstr>
      <vt:lpstr>Água - pH</vt:lpstr>
      <vt:lpstr>Água - Dureza</vt:lpstr>
      <vt:lpstr>Água - Alcalinidade</vt:lpstr>
      <vt:lpstr>Água - Íons</vt:lpstr>
      <vt:lpstr>Água - Íons</vt:lpstr>
      <vt:lpstr>Água - Íons</vt:lpstr>
      <vt:lpstr>Água - Íons</vt:lpstr>
      <vt:lpstr>Água - Íons</vt:lpstr>
      <vt:lpstr>Água - Íons</vt:lpstr>
      <vt:lpstr>Águas Históricas</vt:lpstr>
      <vt:lpstr>Águas Históricas</vt:lpstr>
      <vt:lpstr>Águas - Comparação</vt:lpstr>
      <vt:lpstr>Malte</vt:lpstr>
      <vt:lpstr>Malte</vt:lpstr>
      <vt:lpstr>Malte</vt:lpstr>
      <vt:lpstr>Malte</vt:lpstr>
      <vt:lpstr>Malte</vt:lpstr>
      <vt:lpstr>Lúpulo</vt:lpstr>
      <vt:lpstr>Lúpulo</vt:lpstr>
      <vt:lpstr>Lúpulo</vt:lpstr>
      <vt:lpstr>Lúpulo</vt:lpstr>
      <vt:lpstr>Lúpulo</vt:lpstr>
      <vt:lpstr>Lúpulo</vt:lpstr>
      <vt:lpstr>Lúpulo</vt:lpstr>
      <vt:lpstr>Lúpulo</vt:lpstr>
      <vt:lpstr>Lúpulo</vt:lpstr>
      <vt:lpstr>Lúpulo</vt:lpstr>
      <vt:lpstr>Lúpulo</vt:lpstr>
      <vt:lpstr>Lúpulo</vt:lpstr>
      <vt:lpstr>Lúpulo</vt:lpstr>
      <vt:lpstr>Levedura</vt:lpstr>
      <vt:lpstr>Levedura</vt:lpstr>
      <vt:lpstr>Levedura</vt:lpstr>
      <vt:lpstr>Adjuntos</vt:lpstr>
      <vt:lpstr>Adjuntos</vt:lpstr>
      <vt:lpstr>Adjuntos</vt:lpstr>
      <vt:lpstr>Processo Cervejeiro</vt:lpstr>
      <vt:lpstr>Processo </vt:lpstr>
      <vt:lpstr>Processo - Moagem </vt:lpstr>
      <vt:lpstr>Processo - Moagem </vt:lpstr>
      <vt:lpstr>Processo - Água </vt:lpstr>
      <vt:lpstr>Processo - Mostura</vt:lpstr>
      <vt:lpstr>Processo - Mostura</vt:lpstr>
      <vt:lpstr>Processo - Mostura</vt:lpstr>
      <vt:lpstr>Processo - Mostura</vt:lpstr>
      <vt:lpstr>Processo - Mostura</vt:lpstr>
      <vt:lpstr>Processo - Mostura</vt:lpstr>
      <vt:lpstr>Processo - Mostura</vt:lpstr>
      <vt:lpstr>Processo - Mostura</vt:lpstr>
      <vt:lpstr>Processo – Filtragem / Lavagem </vt:lpstr>
      <vt:lpstr>Processo – Filtragem / Lavagem </vt:lpstr>
      <vt:lpstr>Processo – Filtragem / Lavagem </vt:lpstr>
      <vt:lpstr>Processo – Filtragem / Lavagem </vt:lpstr>
      <vt:lpstr>Processo – Filtragem / Lavagem </vt:lpstr>
      <vt:lpstr>Processo – Densidade</vt:lpstr>
      <vt:lpstr>Processo – Fervura e lupulagem</vt:lpstr>
      <vt:lpstr>Processo – Fervura e lupulagem</vt:lpstr>
      <vt:lpstr>Processo – Fervura e lupulagem</vt:lpstr>
      <vt:lpstr>Processo – Fervura e lupulagem</vt:lpstr>
      <vt:lpstr>Processo – Fervura e lupulagem</vt:lpstr>
      <vt:lpstr>Processo – Resfriamento</vt:lpstr>
      <vt:lpstr>Processo – Resfriamento</vt:lpstr>
      <vt:lpstr>Processo – Resfriamento</vt:lpstr>
      <vt:lpstr>Processo – Trasfega</vt:lpstr>
      <vt:lpstr>Processo – Aeração</vt:lpstr>
      <vt:lpstr>Processo – Aeração</vt:lpstr>
      <vt:lpstr>Processo – Inoculação do Fermento</vt:lpstr>
      <vt:lpstr>Processo – Inoculação do Fermento</vt:lpstr>
      <vt:lpstr>Processo - Fermentação</vt:lpstr>
      <vt:lpstr>Processo - Fermentação</vt:lpstr>
      <vt:lpstr>Processo - Maturação</vt:lpstr>
      <vt:lpstr>Processo - Maturação</vt:lpstr>
      <vt:lpstr>Processo - Envase</vt:lpstr>
      <vt:lpstr>Receita</vt:lpstr>
      <vt:lpstr>Floresta Negra</vt:lpstr>
      <vt:lpstr>Floresta Negra</vt:lpstr>
      <vt:lpstr>Floresta Negra</vt:lpstr>
      <vt:lpstr>Floresta Negra</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Banco de dados</dc:title>
  <dc:creator>Ananda Trindade</dc:creator>
  <cp:lastModifiedBy>Ananda Trindade</cp:lastModifiedBy>
  <cp:revision>101</cp:revision>
  <cp:lastPrinted>2019-05-06T00:06:03Z</cp:lastPrinted>
  <dcterms:created xsi:type="dcterms:W3CDTF">2019-05-03T00:15:26Z</dcterms:created>
  <dcterms:modified xsi:type="dcterms:W3CDTF">2020-02-20T13:21:53Z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